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9" r:id="rId6"/>
    <p:sldId id="261" r:id="rId7"/>
    <p:sldId id="263" r:id="rId8"/>
    <p:sldId id="265" r:id="rId9"/>
    <p:sldId id="267" r:id="rId10"/>
    <p:sldId id="268" r:id="rId11"/>
    <p:sldId id="269" r:id="rId12"/>
    <p:sldId id="271" r:id="rId13"/>
    <p:sldId id="272" r:id="rId14"/>
    <p:sldId id="274" r:id="rId15"/>
    <p:sldId id="276" r:id="rId16"/>
    <p:sldId id="278" r:id="rId17"/>
    <p:sldId id="280" r:id="rId18"/>
    <p:sldId id="282" r:id="rId19"/>
    <p:sldId id="284" r:id="rId20"/>
    <p:sldId id="286" r:id="rId21"/>
    <p:sldId id="288" r:id="rId22"/>
    <p:sldId id="289" r:id="rId23"/>
    <p:sldId id="290" r:id="rId24"/>
    <p:sldId id="292" r:id="rId25"/>
    <p:sldId id="293" r:id="rId26"/>
    <p:sldId id="294" r:id="rId27"/>
    <p:sldId id="296" r:id="rId28"/>
    <p:sldId id="297" r:id="rId29"/>
    <p:sldId id="298" r:id="rId30"/>
    <p:sldId id="299" r:id="rId31"/>
    <p:sldId id="300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9" Type="http://schemas.openxmlformats.org/officeDocument/2006/relationships/tags" Target="tags/tag158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1844" y="333450"/>
            <a:ext cx="2808312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57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/>
          <p:nvPr userDrawn="1"/>
        </p:nvSpPr>
        <p:spPr>
          <a:xfrm>
            <a:off x="1025562" y="6158291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4035" y="6168552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CE7FB5-5520-420F-9C46-C773A0E49A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B3D0E2-04B4-4BC0-959B-C42A5ABFD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gradFill>
          <a:gsLst>
            <a:gs pos="0">
              <a:srgbClr val="FFFFFF"/>
            </a:gs>
            <a:gs pos="100000">
              <a:srgbClr val="FFFFFF"/>
            </a:gs>
            <a:gs pos="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microsoft.com/office/2007/relationships/hdphoto" Target="../media/image2.wdp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7" Type="http://schemas.openxmlformats.org/officeDocument/2006/relationships/slideLayout" Target="../slideLayouts/slideLayout14.xml"/><Relationship Id="rId36" Type="http://schemas.openxmlformats.org/officeDocument/2006/relationships/tags" Target="../tags/tag78.xml"/><Relationship Id="rId35" Type="http://schemas.openxmlformats.org/officeDocument/2006/relationships/tags" Target="../tags/tag77.xml"/><Relationship Id="rId34" Type="http://schemas.openxmlformats.org/officeDocument/2006/relationships/tags" Target="../tags/tag76.xml"/><Relationship Id="rId33" Type="http://schemas.openxmlformats.org/officeDocument/2006/relationships/tags" Target="../tags/tag75.xml"/><Relationship Id="rId32" Type="http://schemas.openxmlformats.org/officeDocument/2006/relationships/tags" Target="../tags/tag74.xml"/><Relationship Id="rId31" Type="http://schemas.openxmlformats.org/officeDocument/2006/relationships/tags" Target="../tags/tag73.xml"/><Relationship Id="rId30" Type="http://schemas.openxmlformats.org/officeDocument/2006/relationships/tags" Target="../tags/tag72.xml"/><Relationship Id="rId3" Type="http://schemas.openxmlformats.org/officeDocument/2006/relationships/tags" Target="../tags/tag45.xml"/><Relationship Id="rId29" Type="http://schemas.openxmlformats.org/officeDocument/2006/relationships/tags" Target="../tags/tag71.xml"/><Relationship Id="rId28" Type="http://schemas.openxmlformats.org/officeDocument/2006/relationships/tags" Target="../tags/tag70.xml"/><Relationship Id="rId27" Type="http://schemas.openxmlformats.org/officeDocument/2006/relationships/tags" Target="../tags/tag69.xml"/><Relationship Id="rId26" Type="http://schemas.openxmlformats.org/officeDocument/2006/relationships/tags" Target="../tags/tag68.xml"/><Relationship Id="rId25" Type="http://schemas.openxmlformats.org/officeDocument/2006/relationships/tags" Target="../tags/tag67.xml"/><Relationship Id="rId24" Type="http://schemas.openxmlformats.org/officeDocument/2006/relationships/tags" Target="../tags/tag66.xml"/><Relationship Id="rId23" Type="http://schemas.openxmlformats.org/officeDocument/2006/relationships/tags" Target="../tags/tag65.xml"/><Relationship Id="rId22" Type="http://schemas.openxmlformats.org/officeDocument/2006/relationships/tags" Target="../tags/tag64.xml"/><Relationship Id="rId21" Type="http://schemas.openxmlformats.org/officeDocument/2006/relationships/tags" Target="../tags/tag63.xml"/><Relationship Id="rId20" Type="http://schemas.openxmlformats.org/officeDocument/2006/relationships/tags" Target="../tags/tag62.xml"/><Relationship Id="rId2" Type="http://schemas.openxmlformats.org/officeDocument/2006/relationships/tags" Target="../tags/tag44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image" Target="../media/image6.png"/><Relationship Id="rId17" Type="http://schemas.openxmlformats.org/officeDocument/2006/relationships/notesSlide" Target="../notesSlides/notesSlide7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8" Type="http://schemas.openxmlformats.org/officeDocument/2006/relationships/slideLayout" Target="../slideLayouts/slideLayout14.xml"/><Relationship Id="rId17" Type="http://schemas.openxmlformats.org/officeDocument/2006/relationships/tags" Target="../tags/tag109.xml"/><Relationship Id="rId16" Type="http://schemas.openxmlformats.org/officeDocument/2006/relationships/tags" Target="../tags/tag108.xml"/><Relationship Id="rId15" Type="http://schemas.openxmlformats.org/officeDocument/2006/relationships/tags" Target="../tags/tag107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image" Target="../media/image6.png"/><Relationship Id="rId17" Type="http://schemas.openxmlformats.org/officeDocument/2006/relationships/notesSlide" Target="../notesSlides/notesSlide8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124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7" Type="http://schemas.openxmlformats.org/officeDocument/2006/relationships/slideLayout" Target="../slideLayouts/slideLayout14.xml"/><Relationship Id="rId16" Type="http://schemas.openxmlformats.org/officeDocument/2006/relationships/tags" Target="../tags/tag140.xml"/><Relationship Id="rId15" Type="http://schemas.openxmlformats.org/officeDocument/2006/relationships/tags" Target="../tags/tag139.xml"/><Relationship Id="rId14" Type="http://schemas.openxmlformats.org/officeDocument/2006/relationships/tags" Target="../tags/tag138.xml"/><Relationship Id="rId13" Type="http://schemas.openxmlformats.org/officeDocument/2006/relationships/tags" Target="../tags/tag137.xml"/><Relationship Id="rId12" Type="http://schemas.openxmlformats.org/officeDocument/2006/relationships/tags" Target="../tags/tag13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tags" Target="../tags/tag1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image" Target="../media/image6.png"/><Relationship Id="rId17" Type="http://schemas.openxmlformats.org/officeDocument/2006/relationships/notesSlide" Target="../notesSlides/notesSlide9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155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7" Type="http://schemas.openxmlformats.org/officeDocument/2006/relationships/notesSlide" Target="../notesSlides/notesSlide6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9" Type="http://schemas.openxmlformats.org/officeDocument/2006/relationships/slideLayout" Target="../slideLayouts/slideLayout14.xml"/><Relationship Id="rId28" Type="http://schemas.openxmlformats.org/officeDocument/2006/relationships/tags" Target="../tags/tag42.xml"/><Relationship Id="rId27" Type="http://schemas.openxmlformats.org/officeDocument/2006/relationships/tags" Target="../tags/tag41.xml"/><Relationship Id="rId26" Type="http://schemas.openxmlformats.org/officeDocument/2006/relationships/tags" Target="../tags/tag40.xml"/><Relationship Id="rId25" Type="http://schemas.openxmlformats.org/officeDocument/2006/relationships/tags" Target="../tags/tag39.xml"/><Relationship Id="rId24" Type="http://schemas.openxmlformats.org/officeDocument/2006/relationships/tags" Target="../tags/tag38.xml"/><Relationship Id="rId23" Type="http://schemas.openxmlformats.org/officeDocument/2006/relationships/tags" Target="../tags/tag37.xml"/><Relationship Id="rId22" Type="http://schemas.openxmlformats.org/officeDocument/2006/relationships/tags" Target="../tags/tag36.xml"/><Relationship Id="rId21" Type="http://schemas.openxmlformats.org/officeDocument/2006/relationships/tags" Target="../tags/tag35.xml"/><Relationship Id="rId20" Type="http://schemas.openxmlformats.org/officeDocument/2006/relationships/tags" Target="../tags/tag34.xml"/><Relationship Id="rId2" Type="http://schemas.openxmlformats.org/officeDocument/2006/relationships/tags" Target="../tags/tag16.xml"/><Relationship Id="rId19" Type="http://schemas.openxmlformats.org/officeDocument/2006/relationships/tags" Target="../tags/tag33.xml"/><Relationship Id="rId18" Type="http://schemas.openxmlformats.org/officeDocument/2006/relationships/tags" Target="../tags/tag32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127"/>
            <a:ext cx="12192000" cy="6858000"/>
          </a:xfrm>
          <a:prstGeom prst="rect">
            <a:avLst/>
          </a:prstGeom>
          <a:noFill/>
        </p:spPr>
      </p:pic>
      <p:sp>
        <p:nvSpPr>
          <p:cNvPr id="27" name="TextBox 29"/>
          <p:cNvSpPr txBox="1"/>
          <p:nvPr/>
        </p:nvSpPr>
        <p:spPr>
          <a:xfrm>
            <a:off x="938530" y="2367280"/>
            <a:ext cx="720090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美</a:t>
            </a:r>
            <a:r>
              <a:rPr lang="en-US" altLang="zh-CN" sz="7200" dirty="0" smtClean="0"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 </a:t>
            </a:r>
            <a:r>
              <a:rPr lang="zh-CN" altLang="en-US" sz="7200" dirty="0" smtClean="0"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育</a:t>
            </a:r>
            <a:endParaRPr lang="zh-CN" altLang="en-US" sz="7200" dirty="0" smtClean="0"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17105" y="3942129"/>
            <a:ext cx="4703132" cy="460375"/>
            <a:chOff x="1861105" y="3523016"/>
            <a:chExt cx="5180832" cy="460375"/>
          </a:xfrm>
        </p:grpSpPr>
        <p:sp>
          <p:nvSpPr>
            <p:cNvPr id="29" name="矩形 28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华文细黑" panose="02010600040101010101" charset="-122"/>
                  <a:ea typeface="字魂27号-布丁体"/>
                  <a:sym typeface="华文细黑" panose="02010600040101010101" charset="-122"/>
                </a:rPr>
                <a:t>北京出版社</a:t>
              </a:r>
              <a:endParaRPr lang="zh-CN" altLang="en-US" sz="2400" dirty="0">
                <a:solidFill>
                  <a:srgbClr val="FFFFFF"/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3185" y="74295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6675" y="33147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审美认知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grpSp>
        <p:nvGrpSpPr>
          <p:cNvPr id="18" name="组合 17"/>
          <p:cNvGrpSpPr/>
          <p:nvPr>
            <p:custDataLst>
              <p:tags r:id="rId1"/>
            </p:custDataLst>
          </p:nvPr>
        </p:nvGrpSpPr>
        <p:grpSpPr>
          <a:xfrm>
            <a:off x="1332748" y="1657986"/>
            <a:ext cx="2707643" cy="1784649"/>
            <a:chOff x="1304924" y="3171825"/>
            <a:chExt cx="2647951" cy="1745305"/>
          </a:xfrm>
        </p:grpSpPr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</a:ln>
            <a:effectLst/>
          </p:spPr>
        </p:cxnSp>
        <p:cxnSp>
          <p:nvCxnSpPr>
            <p:cNvPr id="10" name="直接连接符 9"/>
            <p:cNvCxnSpPr/>
            <p:nvPr>
              <p:custDataLst>
                <p:tags r:id="rId3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7" name="任意多边形 6"/>
            <p:cNvSpPr/>
            <p:nvPr>
              <p:custDataLst>
                <p:tags r:id="rId4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CF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5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00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A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>
            <p:custDataLst>
              <p:tags r:id="rId6"/>
            </p:custDataLst>
          </p:nvPr>
        </p:nvGrpSpPr>
        <p:grpSpPr>
          <a:xfrm>
            <a:off x="4830728" y="1657986"/>
            <a:ext cx="2707643" cy="1784649"/>
            <a:chOff x="1304924" y="3171825"/>
            <a:chExt cx="2647951" cy="1745305"/>
          </a:xfrm>
        </p:grpSpPr>
        <p:cxnSp>
          <p:nvCxnSpPr>
            <p:cNvPr id="20" name="直接连接符 19"/>
            <p:cNvCxnSpPr/>
            <p:nvPr>
              <p:custDataLst>
                <p:tags r:id="rId7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</a:ln>
            <a:effectLst/>
          </p:spPr>
        </p:cxnSp>
        <p:cxnSp>
          <p:nvCxnSpPr>
            <p:cNvPr id="21" name="直接连接符 20"/>
            <p:cNvCxnSpPr/>
            <p:nvPr>
              <p:custDataLst>
                <p:tags r:id="rId8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22" name="任意多边形 21"/>
            <p:cNvSpPr/>
            <p:nvPr>
              <p:custDataLst>
                <p:tags r:id="rId9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CF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10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00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B</a:t>
              </a:r>
              <a:endParaRPr lang="zh-CN" altLang="en-US" dirty="0"/>
            </a:p>
          </p:txBody>
        </p:sp>
      </p:grpSp>
      <p:grpSp>
        <p:nvGrpSpPr>
          <p:cNvPr id="36" name="组合 35"/>
          <p:cNvGrpSpPr/>
          <p:nvPr>
            <p:custDataLst>
              <p:tags r:id="rId11"/>
            </p:custDataLst>
          </p:nvPr>
        </p:nvGrpSpPr>
        <p:grpSpPr>
          <a:xfrm>
            <a:off x="1332748" y="3746837"/>
            <a:ext cx="2707643" cy="1784649"/>
            <a:chOff x="1304924" y="3171825"/>
            <a:chExt cx="2647951" cy="1745305"/>
          </a:xfrm>
        </p:grpSpPr>
        <p:cxnSp>
          <p:nvCxnSpPr>
            <p:cNvPr id="42" name="直接连接符 41"/>
            <p:cNvCxnSpPr/>
            <p:nvPr>
              <p:custDataLst>
                <p:tags r:id="rId12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</a:ln>
            <a:effectLst/>
          </p:spPr>
        </p:cxnSp>
        <p:cxnSp>
          <p:nvCxnSpPr>
            <p:cNvPr id="43" name="直接连接符 42"/>
            <p:cNvCxnSpPr/>
            <p:nvPr>
              <p:custDataLst>
                <p:tags r:id="rId13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44" name="任意多边形 43"/>
            <p:cNvSpPr/>
            <p:nvPr>
              <p:custDataLst>
                <p:tags r:id="rId14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CF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5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>
            <p:custDataLst>
              <p:tags r:id="rId16"/>
            </p:custDataLst>
          </p:nvPr>
        </p:nvGrpSpPr>
        <p:grpSpPr>
          <a:xfrm>
            <a:off x="4830728" y="3746837"/>
            <a:ext cx="2707643" cy="1784649"/>
            <a:chOff x="1304924" y="3171825"/>
            <a:chExt cx="2647951" cy="1745305"/>
          </a:xfrm>
        </p:grpSpPr>
        <p:cxnSp>
          <p:nvCxnSpPr>
            <p:cNvPr id="38" name="直接连接符 37"/>
            <p:cNvCxnSpPr/>
            <p:nvPr>
              <p:custDataLst>
                <p:tags r:id="rId17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</a:ln>
            <a:effectLst/>
          </p:spPr>
        </p:cxnSp>
        <p:cxnSp>
          <p:nvCxnSpPr>
            <p:cNvPr id="39" name="直接连接符 38"/>
            <p:cNvCxnSpPr/>
            <p:nvPr>
              <p:custDataLst>
                <p:tags r:id="rId18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40" name="任意多边形 39"/>
            <p:cNvSpPr/>
            <p:nvPr>
              <p:custDataLst>
                <p:tags r:id="rId19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CF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20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E</a:t>
              </a:r>
              <a:endParaRPr lang="zh-CN" altLang="en-US" dirty="0"/>
            </a:p>
          </p:txBody>
        </p:sp>
      </p:grpSp>
      <p:grpSp>
        <p:nvGrpSpPr>
          <p:cNvPr id="24" name="组合 23"/>
          <p:cNvGrpSpPr/>
          <p:nvPr>
            <p:custDataLst>
              <p:tags r:id="rId21"/>
            </p:custDataLst>
          </p:nvPr>
        </p:nvGrpSpPr>
        <p:grpSpPr>
          <a:xfrm>
            <a:off x="8326680" y="1657986"/>
            <a:ext cx="2707643" cy="1784649"/>
            <a:chOff x="1304924" y="3171825"/>
            <a:chExt cx="2647951" cy="1745305"/>
          </a:xfrm>
        </p:grpSpPr>
        <p:cxnSp>
          <p:nvCxnSpPr>
            <p:cNvPr id="25" name="直接连接符 24"/>
            <p:cNvCxnSpPr/>
            <p:nvPr>
              <p:custDataLst>
                <p:tags r:id="rId22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</a:ln>
            <a:effectLst/>
          </p:spPr>
        </p:cxnSp>
        <p:cxnSp>
          <p:nvCxnSpPr>
            <p:cNvPr id="26" name="直接连接符 25"/>
            <p:cNvCxnSpPr/>
            <p:nvPr>
              <p:custDataLst>
                <p:tags r:id="rId23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27" name="任意多边形 26"/>
            <p:cNvSpPr/>
            <p:nvPr>
              <p:custDataLst>
                <p:tags r:id="rId24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CF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25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C</a:t>
              </a:r>
              <a:endParaRPr lang="zh-CN" altLang="en-US" dirty="0"/>
            </a:p>
          </p:txBody>
        </p:sp>
      </p:grpSp>
      <p:grpSp>
        <p:nvGrpSpPr>
          <p:cNvPr id="29" name="组合 28"/>
          <p:cNvGrpSpPr/>
          <p:nvPr>
            <p:custDataLst>
              <p:tags r:id="rId26"/>
            </p:custDataLst>
          </p:nvPr>
        </p:nvGrpSpPr>
        <p:grpSpPr>
          <a:xfrm>
            <a:off x="8326680" y="3746837"/>
            <a:ext cx="2707643" cy="1784649"/>
            <a:chOff x="1304924" y="3171825"/>
            <a:chExt cx="2647951" cy="1745305"/>
          </a:xfrm>
        </p:grpSpPr>
        <p:cxnSp>
          <p:nvCxnSpPr>
            <p:cNvPr id="31" name="直接连接符 30"/>
            <p:cNvCxnSpPr/>
            <p:nvPr>
              <p:custDataLst>
                <p:tags r:id="rId27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</a:ln>
            <a:effectLst/>
          </p:spPr>
        </p:cxnSp>
        <p:cxnSp>
          <p:nvCxnSpPr>
            <p:cNvPr id="32" name="直接连接符 31"/>
            <p:cNvCxnSpPr/>
            <p:nvPr>
              <p:custDataLst>
                <p:tags r:id="rId28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noFill/>
            <a:ln w="6350" cap="flat" cmpd="sng" algn="ctr">
              <a:solidFill>
                <a:srgbClr val="52C2A5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33" name="任意多边形 32"/>
            <p:cNvSpPr/>
            <p:nvPr>
              <p:custDataLst>
                <p:tags r:id="rId29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CF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30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F</a:t>
              </a:r>
              <a:endParaRPr lang="zh-CN" altLang="en-US" dirty="0"/>
            </a:p>
          </p:txBody>
        </p:sp>
      </p:grpSp>
      <p:sp>
        <p:nvSpPr>
          <p:cNvPr id="35" name="文本框 34"/>
          <p:cNvSpPr txBox="1"/>
          <p:nvPr>
            <p:custDataLst>
              <p:tags r:id="rId31"/>
            </p:custDataLst>
          </p:nvPr>
        </p:nvSpPr>
        <p:spPr>
          <a:xfrm>
            <a:off x="1332748" y="1665198"/>
            <a:ext cx="2707643" cy="135930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（1）形象美（或形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态美）。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32"/>
            </p:custDataLst>
          </p:nvPr>
        </p:nvSpPr>
        <p:spPr>
          <a:xfrm>
            <a:off x="4855891" y="1665198"/>
            <a:ext cx="2707643" cy="135930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  <a:buClrTx/>
              <a:buSzTx/>
              <a:buNone/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（2）色彩美。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33"/>
            </p:custDataLst>
          </p:nvPr>
        </p:nvSpPr>
        <p:spPr>
          <a:xfrm>
            <a:off x="8326680" y="1665198"/>
            <a:ext cx="2707643" cy="135930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（3）动态美。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34"/>
            </p:custDataLst>
          </p:nvPr>
        </p:nvSpPr>
        <p:spPr>
          <a:xfrm>
            <a:off x="1343389" y="3744682"/>
            <a:ext cx="2697003" cy="135930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（4）朦胧美。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35"/>
            </p:custDataLst>
          </p:nvPr>
        </p:nvSpPr>
        <p:spPr>
          <a:xfrm>
            <a:off x="4828701" y="3744682"/>
            <a:ext cx="2709670" cy="135930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（5）自然的声音美，它是无处不在的。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36"/>
            </p:custDataLst>
          </p:nvPr>
        </p:nvSpPr>
        <p:spPr>
          <a:xfrm>
            <a:off x="8326679" y="3744682"/>
            <a:ext cx="2707643" cy="135930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（6）植物的气味美。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153160"/>
            <a:ext cx="9842500" cy="48374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7675" y="37338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思维导图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8355" y="1433195"/>
            <a:ext cx="8153400" cy="399097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153160"/>
            <a:ext cx="9842500" cy="48374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62462" y="45164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举办“自然美审美研讨会”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1495" y="56959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实践活动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grpSp>
        <p:nvGrpSpPr>
          <p:cNvPr id="2" name="组合 39"/>
          <p:cNvGrpSpPr/>
          <p:nvPr/>
        </p:nvGrpSpPr>
        <p:grpSpPr>
          <a:xfrm>
            <a:off x="2057321" y="2055863"/>
            <a:ext cx="779057" cy="600075"/>
            <a:chOff x="4525013" y="1808163"/>
            <a:chExt cx="1782762" cy="1373187"/>
          </a:xfrm>
          <a:solidFill>
            <a:schemeClr val="accent1"/>
          </a:solidFill>
        </p:grpSpPr>
        <p:sp>
          <p:nvSpPr>
            <p:cNvPr id="6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8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39"/>
          <p:cNvGrpSpPr/>
          <p:nvPr/>
        </p:nvGrpSpPr>
        <p:grpSpPr>
          <a:xfrm>
            <a:off x="2101052" y="3958568"/>
            <a:ext cx="779057" cy="600075"/>
            <a:chOff x="4525013" y="1808163"/>
            <a:chExt cx="1782762" cy="1373187"/>
          </a:xfrm>
          <a:solidFill>
            <a:schemeClr val="accent2"/>
          </a:solidFill>
        </p:grpSpPr>
        <p:sp>
          <p:nvSpPr>
            <p:cNvPr id="12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4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16" name="1"/>
          <p:cNvSpPr/>
          <p:nvPr>
            <p:custDataLst>
              <p:tags r:id="rId1"/>
            </p:custDataLst>
          </p:nvPr>
        </p:nvSpPr>
        <p:spPr>
          <a:xfrm>
            <a:off x="3154680" y="1721168"/>
            <a:ext cx="7458710" cy="1217930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活动目标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通过开展“自然美审美研讨会”活动，体会自然界那种不加任何雕饰的美，通过视频资料的搜集和整理，更深层次感受自然事物的自在天然之美，在活动中提高对祖国大好河山的热爱之情。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1"/>
          <p:cNvSpPr/>
          <p:nvPr>
            <p:custDataLst>
              <p:tags r:id="rId2"/>
            </p:custDataLst>
          </p:nvPr>
        </p:nvSpPr>
        <p:spPr>
          <a:xfrm>
            <a:off x="3154680" y="3996690"/>
            <a:ext cx="7459345" cy="922655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活动描述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全班分为若干小组，由小组长进行整体分工和验收；研讨过程中可以合理使用音频、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视频资料。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5" grpId="1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229" y="5982129"/>
            <a:ext cx="12192000" cy="1787302"/>
          </a:xfrm>
          <a:prstGeom prst="rect">
            <a:avLst/>
          </a:prstGeom>
          <a:noFill/>
        </p:spPr>
      </p:pic>
      <p:sp>
        <p:nvSpPr>
          <p:cNvPr id="21" name="TextBox 76"/>
          <p:cNvSpPr txBox="1"/>
          <p:nvPr/>
        </p:nvSpPr>
        <p:spPr>
          <a:xfrm>
            <a:off x="4815647" y="45672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第 </a:t>
            </a:r>
            <a:r>
              <a:rPr lang="en-US" altLang="zh-CN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6</a:t>
            </a:r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 课　人文景观审美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325620" y="1785620"/>
            <a:ext cx="298513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学习目标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48" name="组合 47"/>
          <p:cNvGrpSpPr/>
          <p:nvPr>
            <p:custDataLst>
              <p:tags r:id="rId4"/>
            </p:custDataLst>
          </p:nvPr>
        </p:nvGrpSpPr>
        <p:grpSpPr>
          <a:xfrm>
            <a:off x="4287675" y="2377211"/>
            <a:ext cx="1228997" cy="1304543"/>
            <a:chOff x="748600" y="1708351"/>
            <a:chExt cx="1083469" cy="1083470"/>
          </a:xfrm>
        </p:grpSpPr>
        <p:sp>
          <p:nvSpPr>
            <p:cNvPr id="5" name="任意多边形 4"/>
            <p:cNvSpPr/>
            <p:nvPr>
              <p:custDataLst>
                <p:tags r:id="rId5"/>
              </p:custDataLst>
            </p:nvPr>
          </p:nvSpPr>
          <p:spPr>
            <a:xfrm>
              <a:off x="748600" y="1825304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FFCA08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6"/>
              </p:custDataLst>
            </p:nvPr>
          </p:nvSpPr>
          <p:spPr>
            <a:xfrm>
              <a:off x="812895" y="1708351"/>
              <a:ext cx="1019174" cy="1019174"/>
            </a:xfrm>
            <a:prstGeom prst="ellipse">
              <a:avLst/>
            </a:prstGeom>
            <a:solidFill>
              <a:srgbClr val="FFCA08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FFCA08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ONE</a:t>
              </a:r>
              <a:endParaRPr lang="en-US" altLang="zh-CN" smtClean="0">
                <a:solidFill>
                  <a:srgbClr val="FFCA08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055745" y="3745230"/>
            <a:ext cx="1911350" cy="1565910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了解人文景观审美的四大特征，深刻理解人文景观的审美意义，学会审美人文景观的方法。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9" name="组合 48"/>
          <p:cNvGrpSpPr/>
          <p:nvPr>
            <p:custDataLst>
              <p:tags r:id="rId8"/>
            </p:custDataLst>
          </p:nvPr>
        </p:nvGrpSpPr>
        <p:grpSpPr>
          <a:xfrm>
            <a:off x="7252463" y="2377211"/>
            <a:ext cx="1228997" cy="1304543"/>
            <a:chOff x="3362322" y="1833156"/>
            <a:chExt cx="1083469" cy="1083470"/>
          </a:xfrm>
        </p:grpSpPr>
        <p:sp>
          <p:nvSpPr>
            <p:cNvPr id="7" name="任意多边形 6"/>
            <p:cNvSpPr/>
            <p:nvPr>
              <p:custDataLst>
                <p:tags r:id="rId9"/>
              </p:custDataLst>
            </p:nvPr>
          </p:nvSpPr>
          <p:spPr>
            <a:xfrm>
              <a:off x="3362322" y="1950109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F8931D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>
              <p:custDataLst>
                <p:tags r:id="rId10"/>
              </p:custDataLst>
            </p:nvPr>
          </p:nvSpPr>
          <p:spPr>
            <a:xfrm>
              <a:off x="3426617" y="1833156"/>
              <a:ext cx="1019174" cy="1019174"/>
            </a:xfrm>
            <a:prstGeom prst="ellipse">
              <a:avLst/>
            </a:prstGeom>
            <a:solidFill>
              <a:srgbClr val="F8931D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F8931D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TWO</a:t>
              </a:r>
              <a:endParaRPr lang="en-US" altLang="zh-CN" smtClean="0">
                <a:solidFill>
                  <a:srgbClr val="F8931D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7136765" y="3745230"/>
            <a:ext cx="1655445" cy="1861185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在体验活动中，充分理解台儿庄的文化内涵，通过观影、交流等活动，强化审美认知。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5" name="组合 44"/>
          <p:cNvGrpSpPr/>
          <p:nvPr>
            <p:custDataLst>
              <p:tags r:id="rId12"/>
            </p:custDataLst>
          </p:nvPr>
        </p:nvGrpSpPr>
        <p:grpSpPr>
          <a:xfrm>
            <a:off x="10217252" y="2377211"/>
            <a:ext cx="1228997" cy="1304543"/>
            <a:chOff x="5976044" y="1708351"/>
            <a:chExt cx="1083469" cy="1083470"/>
          </a:xfrm>
        </p:grpSpPr>
        <p:sp>
          <p:nvSpPr>
            <p:cNvPr id="36" name="任意多边形 35"/>
            <p:cNvSpPr/>
            <p:nvPr>
              <p:custDataLst>
                <p:tags r:id="rId13"/>
              </p:custDataLst>
            </p:nvPr>
          </p:nvSpPr>
          <p:spPr>
            <a:xfrm>
              <a:off x="5976044" y="1825304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C74227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4"/>
              </p:custDataLst>
            </p:nvPr>
          </p:nvSpPr>
          <p:spPr>
            <a:xfrm>
              <a:off x="6040339" y="1708351"/>
              <a:ext cx="1019174" cy="1019174"/>
            </a:xfrm>
            <a:prstGeom prst="ellipse">
              <a:avLst/>
            </a:prstGeom>
            <a:solidFill>
              <a:srgbClr val="C74227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C74227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THREE</a:t>
              </a:r>
              <a:endParaRPr lang="en-US" altLang="zh-CN" smtClean="0">
                <a:solidFill>
                  <a:srgbClr val="C74227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10041927" y="3745191"/>
            <a:ext cx="1702398" cy="1271270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激发主动探寻人文景观之美的积极性，增强对自然审美的认同。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审美台儿庄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7270" y="1864360"/>
            <a:ext cx="551370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台儿庄古城（图 2-4），是一座二战遗迹保存最多，被世人誉为“中华民族扬威不屈之地”的历史抗战圣城；是古运河畔唯一一座八大风格建筑融为一体，七十二座庙宇汇于一城，南北交融、中西合璧的文化名城；是京杭大运河上唯一一座完整保存了古码头、古驳岸等水工设施，被世界旅游专家称为“活着的运河”，“京杭运河仅存的遗产村庄”的运河古城；是中国唯一一座拥有 14 华里水街水巷，乘坐舟楫能够遍游全城的东方水城。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1495" y="56959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体验建议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7815" y="2011680"/>
            <a:ext cx="4658995" cy="328104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审美台儿庄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0325" y="2321560"/>
            <a:ext cx="428752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体验建议：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观看电影《血战台儿庄》和纪录片《台儿庄》，充分理解台儿庄是“中华民族扬威不屈之地”，开展电影观后感交流会，从抗战的角度和旅游的角度审美台儿庄。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1495" y="56959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体验建议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6175" y="1931035"/>
            <a:ext cx="4658995" cy="328104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565275"/>
            <a:ext cx="9842500" cy="423672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62462" y="45164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审美台儿庄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6100" y="1863090"/>
            <a:ext cx="8876030" cy="3646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3556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>
                <a:latin typeface="楷体" panose="02010609060101010101" charset="-122"/>
                <a:ea typeface="楷体" panose="02010609060101010101" charset="-122"/>
              </a:rPr>
              <a:t>审美台儿庄，第一是强调人文景观审美的体验性。徜徉于台儿庄的街巷，你会产生各个方面的感受——历史的、美食的、文化的、军事的，甚至生命的、哲学的。第二是强调人文景观审美的象征意义。台儿庄大战陈列馆、台儿庄的运河水系、台儿庄的八大建筑……它们的象征意义为每个人提供了不同的审美感受。第三是文化性，文化审美根据审美者的文化信仰和价值观的需求，清楚地表明对人文景观文化的认同。在台儿庄，最突出的是民俗文化和历史文化。第四是由于人的经历、文化差异以及经济地位等的不同，人们会有一定的审美偏好，这是审美的差异性。第五是人们对景观审美也存在着主观和客观的统一性。</a:t>
            </a:r>
            <a:endParaRPr lang="zh-CN" altLang="en-US" sz="1400">
              <a:latin typeface="楷体" panose="02010609060101010101" charset="-122"/>
              <a:ea typeface="楷体" panose="02010609060101010101" charset="-122"/>
            </a:endParaRPr>
          </a:p>
          <a:p>
            <a:pPr indent="3556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>
                <a:latin typeface="楷体" panose="02010609060101010101" charset="-122"/>
                <a:ea typeface="楷体" panose="02010609060101010101" charset="-122"/>
              </a:rPr>
              <a:t>台儿庄是一座文化悠久的运河古城，为山东南大门，江苏北屏障，历来为兵家、商家必争之地。明代万历年间，京杭大运河改道流经台儿庄，逐渐形成水旱码头和商贸重镇。漕运的兴起带来了南北、中西文化的交融，孕育了台儿庄古城多元化建筑风格、宗教文化和民族风情。台儿庄文化的原始基因是楚汉文化，但运河贯通后，北方的秦晋文化、燕赵文化及以南方的淮扬文化、吴越文化等一齐涌入台儿庄，形成了兼容并蓄、异彩纷呈的运河文化。</a:t>
            </a:r>
            <a:endParaRPr lang="zh-CN" altLang="en-US" sz="1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44000" y="98171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实例分析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21" grpId="1" animBg="1"/>
      <p:bldP spid="4" grpId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565275"/>
            <a:ext cx="9842500" cy="423672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62462" y="45164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审美台儿庄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6100" y="1976120"/>
            <a:ext cx="887603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台儿庄是一座因战扬名的古城。1938 年春天发生的中日台儿庄会战，使抗战胜利的台儿庄名扬世界，被誉为“中华民族扬威不屈之地”。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台儿庄古城面积 2 平方公里，当年的“台儿庄会战”使这座俗称“天下第一庄”的鲁南重镇，成了房无完房、墙无完墙的废墟焦土。现如今，53 处战争遗迹保存完好，重建后的台儿庄古城，成为世界上继华沙、庞贝、丽江之后的第四座重建古城，世界第三座二战城市，全国唯一的海峡两岸交流基地。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台儿庄古城已经成为集“运河文化”和“大战文化”为一城，融“齐鲁豪情”和“江南韵致”为一域的世界文化遗产中的一颗明珠、一块瑰宝。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44000" y="98171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实例分析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21" grpId="1" animBg="1"/>
      <p:bldP spid="4" grpId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审美台儿庄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7110" y="1863090"/>
            <a:ext cx="567944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人文景观所蕴含的美学意义丰富而多样，我们可以把人文景观的审美特征归结为特色文化美、历史价值美、独特意境美和隐秘幽玄美四个方面（图 2-5）。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55480" y="52197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体验建议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315" y="1864360"/>
            <a:ext cx="4306570" cy="3030855"/>
          </a:xfrm>
          <a:prstGeom prst="rect">
            <a:avLst/>
          </a:prstGeom>
        </p:spPr>
      </p:pic>
      <p:grpSp>
        <p:nvGrpSpPr>
          <p:cNvPr id="70" name="组合 69"/>
          <p:cNvGrpSpPr/>
          <p:nvPr>
            <p:custDataLst>
              <p:tags r:id="rId2"/>
            </p:custDataLst>
          </p:nvPr>
        </p:nvGrpSpPr>
        <p:grpSpPr>
          <a:xfrm>
            <a:off x="1112053" y="3336542"/>
            <a:ext cx="2437363" cy="969737"/>
            <a:chOff x="1820333" y="3801533"/>
            <a:chExt cx="2963334" cy="1179001"/>
          </a:xfrm>
        </p:grpSpPr>
        <p:sp>
          <p:nvSpPr>
            <p:cNvPr id="72" name="矩形 71"/>
            <p:cNvSpPr/>
            <p:nvPr>
              <p:custDataLst>
                <p:tags r:id="rId3"/>
              </p:custDataLst>
            </p:nvPr>
          </p:nvSpPr>
          <p:spPr>
            <a:xfrm>
              <a:off x="1820333" y="3987800"/>
              <a:ext cx="2963334" cy="956733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solidFill>
                <a:srgbClr val="879AED"/>
              </a:solidFill>
              <a:prstDash val="solid"/>
              <a:miter lim="800000"/>
            </a:ln>
            <a:effectLst/>
          </p:spPr>
          <p:txBody>
            <a:bodyPr tIns="252000" rtlCol="0" anchor="ctr">
              <a:normAutofit/>
            </a:bodyPr>
            <a:p>
              <a:pPr algn="ctr">
                <a:lnSpc>
                  <a:spcPct val="170000"/>
                </a:lnSpc>
              </a:pPr>
              <a:r>
                <a:rPr lang="zh-CN" altLang="en-US" dirty="0">
                  <a:solidFill>
                    <a:srgbClr val="72C5E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（1）特色文化美。</a:t>
              </a:r>
              <a:endParaRPr lang="zh-CN" altLang="en-US" dirty="0">
                <a:solidFill>
                  <a:srgbClr val="72C5E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3" name="任意多边形 72"/>
            <p:cNvSpPr/>
            <p:nvPr>
              <p:custDataLst>
                <p:tags r:id="rId4"/>
              </p:custDataLst>
            </p:nvPr>
          </p:nvSpPr>
          <p:spPr>
            <a:xfrm>
              <a:off x="2087033" y="3801533"/>
              <a:ext cx="2429934" cy="372534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72C5E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rmAutofit fontScale="80000"/>
            </a:bodyPr>
            <a:p>
              <a:pPr algn="ctr"/>
              <a:r>
                <a:rPr lang="en-US" altLang="zh-CN" b="1" smtClean="0">
                  <a:solidFill>
                    <a:srgbClr val="FFFFFF"/>
                  </a:solidFill>
                  <a:latin typeface="Calibri Light" panose="020F0302020204030204" charset="0"/>
                  <a:ea typeface="+mn-ea"/>
                  <a:cs typeface="+mn-ea"/>
                </a:rPr>
                <a:t>ONE</a:t>
              </a:r>
              <a:endParaRPr lang="en-US" altLang="zh-CN" b="1" smtClean="0">
                <a:solidFill>
                  <a:srgbClr val="FFFFFF"/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  <p:sp>
          <p:nvSpPr>
            <p:cNvPr id="74" name="矩形 73"/>
            <p:cNvSpPr/>
            <p:nvPr>
              <p:custDataLst>
                <p:tags r:id="rId5"/>
              </p:custDataLst>
            </p:nvPr>
          </p:nvSpPr>
          <p:spPr>
            <a:xfrm>
              <a:off x="1820333" y="4944534"/>
              <a:ext cx="2963334" cy="36000"/>
            </a:xfrm>
            <a:prstGeom prst="rect">
              <a:avLst/>
            </a:prstGeom>
            <a:solidFill>
              <a:srgbClr val="879AED"/>
            </a:solidFill>
            <a:ln w="3175" cap="flat" cmpd="sng" algn="ctr">
              <a:solidFill>
                <a:srgbClr val="879AED"/>
              </a:solidFill>
              <a:prstDash val="solid"/>
              <a:miter lim="800000"/>
            </a:ln>
            <a:effectLst/>
          </p:spPr>
          <p:txBody>
            <a:bodyPr rtlCol="0" anchor="ctr">
              <a:normAutofit fontScale="25000" lnSpcReduction="20000"/>
            </a:bodyPr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>
            <p:custDataLst>
              <p:tags r:id="rId6"/>
            </p:custDataLst>
          </p:nvPr>
        </p:nvGrpSpPr>
        <p:grpSpPr>
          <a:xfrm>
            <a:off x="4405975" y="3336542"/>
            <a:ext cx="2437363" cy="969737"/>
            <a:chOff x="1820333" y="3801533"/>
            <a:chExt cx="2963334" cy="1179001"/>
          </a:xfrm>
        </p:grpSpPr>
        <p:sp>
          <p:nvSpPr>
            <p:cNvPr id="76" name="矩形 75"/>
            <p:cNvSpPr/>
            <p:nvPr>
              <p:custDataLst>
                <p:tags r:id="rId7"/>
              </p:custDataLst>
            </p:nvPr>
          </p:nvSpPr>
          <p:spPr>
            <a:xfrm>
              <a:off x="1820333" y="3987800"/>
              <a:ext cx="2963334" cy="956733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solidFill>
                <a:srgbClr val="879AED"/>
              </a:solidFill>
              <a:prstDash val="solid"/>
              <a:miter lim="800000"/>
            </a:ln>
            <a:effectLst/>
          </p:spPr>
          <p:txBody>
            <a:bodyPr tIns="252000" rtlCol="0" anchor="ctr">
              <a:normAutofit/>
            </a:bodyPr>
            <a:p>
              <a:pPr algn="ctr">
                <a:lnSpc>
                  <a:spcPct val="170000"/>
                </a:lnSpc>
              </a:pPr>
              <a:r>
                <a:rPr lang="zh-CN" altLang="en-US" dirty="0">
                  <a:solidFill>
                    <a:srgbClr val="72C5E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（2）历史价值美。</a:t>
              </a:r>
              <a:endParaRPr lang="zh-CN" altLang="en-US" dirty="0">
                <a:solidFill>
                  <a:srgbClr val="72C5E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7" name="任意多边形 76"/>
            <p:cNvSpPr/>
            <p:nvPr>
              <p:custDataLst>
                <p:tags r:id="rId8"/>
              </p:custDataLst>
            </p:nvPr>
          </p:nvSpPr>
          <p:spPr>
            <a:xfrm>
              <a:off x="2087033" y="3801533"/>
              <a:ext cx="2429934" cy="372534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72C5E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rmAutofit fontScale="80000"/>
            </a:bodyPr>
            <a:p>
              <a:pPr algn="ctr"/>
              <a:r>
                <a:rPr lang="en-US" altLang="zh-CN" b="1" smtClean="0">
                  <a:solidFill>
                    <a:srgbClr val="FFFFFF"/>
                  </a:solidFill>
                  <a:latin typeface="Calibri Light" panose="020F0302020204030204" charset="0"/>
                  <a:ea typeface="+mn-ea"/>
                  <a:cs typeface="+mn-ea"/>
                </a:rPr>
                <a:t>TWO</a:t>
              </a:r>
              <a:endParaRPr lang="en-US" altLang="zh-CN" b="1" smtClean="0">
                <a:solidFill>
                  <a:srgbClr val="FFFFFF"/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  <p:sp>
          <p:nvSpPr>
            <p:cNvPr id="78" name="矩形 77"/>
            <p:cNvSpPr/>
            <p:nvPr>
              <p:custDataLst>
                <p:tags r:id="rId9"/>
              </p:custDataLst>
            </p:nvPr>
          </p:nvSpPr>
          <p:spPr>
            <a:xfrm>
              <a:off x="1820333" y="4944534"/>
              <a:ext cx="2963334" cy="36000"/>
            </a:xfrm>
            <a:prstGeom prst="rect">
              <a:avLst/>
            </a:prstGeom>
            <a:solidFill>
              <a:srgbClr val="879AED"/>
            </a:solidFill>
            <a:ln w="3175" cap="flat" cmpd="sng" algn="ctr">
              <a:solidFill>
                <a:srgbClr val="879AED"/>
              </a:solidFill>
              <a:prstDash val="solid"/>
              <a:miter lim="800000"/>
            </a:ln>
            <a:effectLst/>
          </p:spPr>
          <p:txBody>
            <a:bodyPr rtlCol="0" anchor="ctr">
              <a:normAutofit fontScale="25000" lnSpcReduction="20000"/>
            </a:bodyPr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>
            <p:custDataLst>
              <p:tags r:id="rId10"/>
            </p:custDataLst>
          </p:nvPr>
        </p:nvGrpSpPr>
        <p:grpSpPr>
          <a:xfrm>
            <a:off x="1112053" y="4757176"/>
            <a:ext cx="2437363" cy="969737"/>
            <a:chOff x="1820333" y="3801533"/>
            <a:chExt cx="2963334" cy="1179001"/>
          </a:xfrm>
        </p:grpSpPr>
        <p:sp>
          <p:nvSpPr>
            <p:cNvPr id="81" name="矩形 80"/>
            <p:cNvSpPr/>
            <p:nvPr>
              <p:custDataLst>
                <p:tags r:id="rId11"/>
              </p:custDataLst>
            </p:nvPr>
          </p:nvSpPr>
          <p:spPr>
            <a:xfrm>
              <a:off x="1820333" y="3987800"/>
              <a:ext cx="2963334" cy="956733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solidFill>
                <a:srgbClr val="879AED"/>
              </a:solidFill>
              <a:prstDash val="solid"/>
              <a:miter lim="800000"/>
            </a:ln>
            <a:effectLst/>
          </p:spPr>
          <p:txBody>
            <a:bodyPr tIns="252000" rtlCol="0" anchor="ctr">
              <a:normAutofit/>
            </a:bodyPr>
            <a:p>
              <a:pPr algn="ctr">
                <a:lnSpc>
                  <a:spcPct val="170000"/>
                </a:lnSpc>
              </a:pPr>
              <a:r>
                <a:rPr lang="zh-CN" altLang="en-US" dirty="0">
                  <a:solidFill>
                    <a:srgbClr val="72C5E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（3）独特意境美。</a:t>
              </a:r>
              <a:endParaRPr lang="zh-CN" altLang="en-US" dirty="0">
                <a:solidFill>
                  <a:srgbClr val="72C5E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任意多边形 81"/>
            <p:cNvSpPr/>
            <p:nvPr>
              <p:custDataLst>
                <p:tags r:id="rId12"/>
              </p:custDataLst>
            </p:nvPr>
          </p:nvSpPr>
          <p:spPr>
            <a:xfrm>
              <a:off x="2087033" y="3801533"/>
              <a:ext cx="2429934" cy="372534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72C5E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rmAutofit fontScale="80000"/>
            </a:bodyPr>
            <a:p>
              <a:pPr algn="ctr"/>
              <a:r>
                <a:rPr lang="en-US" altLang="zh-CN" b="1" smtClean="0">
                  <a:solidFill>
                    <a:srgbClr val="FFFFFF"/>
                  </a:solidFill>
                  <a:latin typeface="Calibri Light" panose="020F0302020204030204" charset="0"/>
                  <a:ea typeface="+mn-ea"/>
                  <a:cs typeface="+mn-ea"/>
                </a:rPr>
                <a:t>THREE</a:t>
              </a:r>
              <a:endParaRPr lang="en-US" altLang="zh-CN" b="1" smtClean="0">
                <a:solidFill>
                  <a:srgbClr val="FFFFFF"/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  <p:sp>
          <p:nvSpPr>
            <p:cNvPr id="83" name="矩形 82"/>
            <p:cNvSpPr/>
            <p:nvPr>
              <p:custDataLst>
                <p:tags r:id="rId13"/>
              </p:custDataLst>
            </p:nvPr>
          </p:nvSpPr>
          <p:spPr>
            <a:xfrm>
              <a:off x="1820333" y="4944534"/>
              <a:ext cx="2963334" cy="36000"/>
            </a:xfrm>
            <a:prstGeom prst="rect">
              <a:avLst/>
            </a:prstGeom>
            <a:solidFill>
              <a:srgbClr val="879AED"/>
            </a:solidFill>
            <a:ln w="3175" cap="flat" cmpd="sng" algn="ctr">
              <a:solidFill>
                <a:srgbClr val="879AED"/>
              </a:solidFill>
              <a:prstDash val="solid"/>
              <a:miter lim="800000"/>
            </a:ln>
            <a:effectLst/>
          </p:spPr>
          <p:txBody>
            <a:bodyPr rtlCol="0" anchor="ctr">
              <a:normAutofit fontScale="25000" lnSpcReduction="20000"/>
            </a:bodyPr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>
            <p:custDataLst>
              <p:tags r:id="rId14"/>
            </p:custDataLst>
          </p:nvPr>
        </p:nvGrpSpPr>
        <p:grpSpPr>
          <a:xfrm>
            <a:off x="4405975" y="4757176"/>
            <a:ext cx="2437363" cy="969737"/>
            <a:chOff x="1820333" y="3801533"/>
            <a:chExt cx="2963334" cy="1179001"/>
          </a:xfrm>
        </p:grpSpPr>
        <p:sp>
          <p:nvSpPr>
            <p:cNvPr id="85" name="矩形 84"/>
            <p:cNvSpPr/>
            <p:nvPr>
              <p:custDataLst>
                <p:tags r:id="rId15"/>
              </p:custDataLst>
            </p:nvPr>
          </p:nvSpPr>
          <p:spPr>
            <a:xfrm>
              <a:off x="1820333" y="3987800"/>
              <a:ext cx="2963334" cy="956733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solidFill>
                <a:srgbClr val="879AED"/>
              </a:solidFill>
              <a:prstDash val="solid"/>
              <a:miter lim="800000"/>
            </a:ln>
            <a:effectLst/>
          </p:spPr>
          <p:txBody>
            <a:bodyPr tIns="252000" rtlCol="0" anchor="ctr">
              <a:normAutofit/>
            </a:bodyPr>
            <a:p>
              <a:pPr algn="ctr">
                <a:lnSpc>
                  <a:spcPct val="170000"/>
                </a:lnSpc>
              </a:pPr>
              <a:r>
                <a:rPr lang="zh-CN" altLang="en-US" dirty="0">
                  <a:solidFill>
                    <a:srgbClr val="72C5E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（4）隐秘幽玄美。</a:t>
              </a:r>
              <a:endParaRPr lang="zh-CN" altLang="en-US" dirty="0">
                <a:solidFill>
                  <a:srgbClr val="72C5E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6" name="任意多边形 85"/>
            <p:cNvSpPr/>
            <p:nvPr>
              <p:custDataLst>
                <p:tags r:id="rId16"/>
              </p:custDataLst>
            </p:nvPr>
          </p:nvSpPr>
          <p:spPr>
            <a:xfrm>
              <a:off x="2087033" y="3801533"/>
              <a:ext cx="2429934" cy="372534"/>
            </a:xfrm>
            <a:custGeom>
              <a:avLst/>
              <a:gdLst>
                <a:gd name="connsiteX0" fmla="*/ 0 w 2429934"/>
                <a:gd name="connsiteY0" fmla="*/ 360367 h 372534"/>
                <a:gd name="connsiteX1" fmla="*/ 2429934 w 2429934"/>
                <a:gd name="connsiteY1" fmla="*/ 360367 h 372534"/>
                <a:gd name="connsiteX2" fmla="*/ 2429934 w 2429934"/>
                <a:gd name="connsiteY2" fmla="*/ 372534 h 372534"/>
                <a:gd name="connsiteX3" fmla="*/ 0 w 2429934"/>
                <a:gd name="connsiteY3" fmla="*/ 372534 h 372534"/>
                <a:gd name="connsiteX4" fmla="*/ 0 w 2429934"/>
                <a:gd name="connsiteY4" fmla="*/ 30167 h 372534"/>
                <a:gd name="connsiteX5" fmla="*/ 2429934 w 2429934"/>
                <a:gd name="connsiteY5" fmla="*/ 30167 h 372534"/>
                <a:gd name="connsiteX6" fmla="*/ 2429934 w 2429934"/>
                <a:gd name="connsiteY6" fmla="*/ 342367 h 372534"/>
                <a:gd name="connsiteX7" fmla="*/ 0 w 2429934"/>
                <a:gd name="connsiteY7" fmla="*/ 342367 h 372534"/>
                <a:gd name="connsiteX8" fmla="*/ 0 w 2429934"/>
                <a:gd name="connsiteY8" fmla="*/ 0 h 372534"/>
                <a:gd name="connsiteX9" fmla="*/ 2429934 w 2429934"/>
                <a:gd name="connsiteY9" fmla="*/ 0 h 372534"/>
                <a:gd name="connsiteX10" fmla="*/ 2429934 w 2429934"/>
                <a:gd name="connsiteY10" fmla="*/ 12167 h 372534"/>
                <a:gd name="connsiteX11" fmla="*/ 0 w 2429934"/>
                <a:gd name="connsiteY11" fmla="*/ 12167 h 37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9934" h="372534">
                  <a:moveTo>
                    <a:pt x="0" y="360367"/>
                  </a:moveTo>
                  <a:lnTo>
                    <a:pt x="2429934" y="360367"/>
                  </a:lnTo>
                  <a:lnTo>
                    <a:pt x="2429934" y="372534"/>
                  </a:lnTo>
                  <a:lnTo>
                    <a:pt x="0" y="372534"/>
                  </a:lnTo>
                  <a:close/>
                  <a:moveTo>
                    <a:pt x="0" y="30167"/>
                  </a:moveTo>
                  <a:lnTo>
                    <a:pt x="2429934" y="30167"/>
                  </a:lnTo>
                  <a:lnTo>
                    <a:pt x="2429934" y="342367"/>
                  </a:lnTo>
                  <a:lnTo>
                    <a:pt x="0" y="342367"/>
                  </a:lnTo>
                  <a:close/>
                  <a:moveTo>
                    <a:pt x="0" y="0"/>
                  </a:moveTo>
                  <a:lnTo>
                    <a:pt x="2429934" y="0"/>
                  </a:lnTo>
                  <a:lnTo>
                    <a:pt x="2429934" y="12167"/>
                  </a:lnTo>
                  <a:lnTo>
                    <a:pt x="0" y="12167"/>
                  </a:lnTo>
                  <a:close/>
                </a:path>
              </a:pathLst>
            </a:custGeom>
            <a:solidFill>
              <a:srgbClr val="72C5E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rmAutofit fontScale="80000"/>
            </a:bodyPr>
            <a:p>
              <a:pPr algn="ctr"/>
              <a:r>
                <a:rPr lang="en-US" altLang="zh-CN" b="1" smtClean="0">
                  <a:solidFill>
                    <a:srgbClr val="FFFFFF"/>
                  </a:solidFill>
                  <a:latin typeface="Calibri Light" panose="020F0302020204030204" charset="0"/>
                  <a:ea typeface="+mn-ea"/>
                  <a:cs typeface="+mn-ea"/>
                </a:rPr>
                <a:t>FOUR</a:t>
              </a:r>
              <a:endParaRPr lang="en-US" altLang="zh-CN" b="1" smtClean="0">
                <a:solidFill>
                  <a:srgbClr val="FFFFFF"/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  <p:sp>
          <p:nvSpPr>
            <p:cNvPr id="87" name="矩形 86"/>
            <p:cNvSpPr/>
            <p:nvPr>
              <p:custDataLst>
                <p:tags r:id="rId17"/>
              </p:custDataLst>
            </p:nvPr>
          </p:nvSpPr>
          <p:spPr>
            <a:xfrm>
              <a:off x="1820333" y="4944534"/>
              <a:ext cx="2963334" cy="36000"/>
            </a:xfrm>
            <a:prstGeom prst="rect">
              <a:avLst/>
            </a:prstGeom>
            <a:solidFill>
              <a:srgbClr val="879AED"/>
            </a:solidFill>
            <a:ln w="3175" cap="flat" cmpd="sng" algn="ctr">
              <a:solidFill>
                <a:srgbClr val="879AED"/>
              </a:solidFill>
              <a:prstDash val="solid"/>
              <a:miter lim="800000"/>
            </a:ln>
            <a:effectLst/>
          </p:spPr>
          <p:txBody>
            <a:bodyPr rtlCol="0" anchor="ctr">
              <a:normAutofit fontScale="25000" lnSpcReduction="20000"/>
            </a:bodyPr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153160"/>
            <a:ext cx="9842500" cy="48374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7675" y="37338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思维导图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805" y="1724025"/>
            <a:ext cx="7419975" cy="36957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456854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itchFamily="2" charset="-122"/>
                <a:ea typeface="字魂27号-布丁体" pitchFamily="2" charset="-122"/>
                <a:cs typeface="+mn-ea"/>
                <a:sym typeface="华文细黑" panose="02010600040101010101" charset="-122"/>
              </a:rPr>
              <a:t>01</a:t>
            </a:r>
            <a:endParaRPr lang="zh-CN" altLang="en-US" sz="4800" dirty="0">
              <a:solidFill>
                <a:schemeClr val="accent1"/>
              </a:solidFill>
              <a:latin typeface="字魂27号-布丁体" pitchFamily="2" charset="-122"/>
              <a:ea typeface="字魂27号-布丁体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9210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itchFamily="2" charset="-122"/>
                <a:ea typeface="字魂27号-布丁体" pitchFamily="2" charset="-122"/>
                <a:cs typeface="+mn-ea"/>
                <a:sym typeface="华文细黑" panose="02010600040101010101" charset="-122"/>
              </a:rPr>
              <a:t>02</a:t>
            </a:r>
            <a:endParaRPr lang="zh-CN" altLang="en-US" sz="4800" dirty="0">
              <a:solidFill>
                <a:schemeClr val="accent1"/>
              </a:solidFill>
              <a:latin typeface="字魂27号-布丁体" pitchFamily="2" charset="-122"/>
              <a:ea typeface="字魂27号-布丁体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1567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itchFamily="2" charset="-122"/>
                <a:ea typeface="字魂27号-布丁体" pitchFamily="2" charset="-122"/>
                <a:cs typeface="+mn-ea"/>
                <a:sym typeface="华文细黑" panose="02010600040101010101" charset="-122"/>
              </a:rPr>
              <a:t>03</a:t>
            </a:r>
            <a:endParaRPr lang="zh-CN" altLang="en-US" sz="4800" dirty="0">
              <a:solidFill>
                <a:schemeClr val="accent1"/>
              </a:solidFill>
              <a:latin typeface="字魂27号-布丁体" pitchFamily="2" charset="-122"/>
              <a:ea typeface="字魂27号-布丁体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38391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itchFamily="2" charset="-122"/>
                <a:ea typeface="字魂27号-布丁体" pitchFamily="2" charset="-122"/>
                <a:cs typeface="+mn-ea"/>
                <a:sym typeface="华文细黑" panose="02010600040101010101" charset="-122"/>
              </a:rPr>
              <a:t>04</a:t>
            </a:r>
            <a:endParaRPr lang="zh-CN" altLang="en-US" sz="4800" dirty="0">
              <a:solidFill>
                <a:schemeClr val="accent1"/>
              </a:solidFill>
              <a:latin typeface="字魂27号-布丁体" pitchFamily="2" charset="-122"/>
              <a:ea typeface="字魂27号-布丁体" pitchFamily="2" charset="-122"/>
              <a:cs typeface="+mn-ea"/>
              <a:sym typeface="华文细黑" panose="0201060004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30029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39890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11362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927648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1408643" y="3443767"/>
            <a:ext cx="11776" cy="859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0610" y="4652010"/>
            <a:ext cx="1985645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认知审美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活动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7136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审美大自然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626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审美社会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41612" y="4651887"/>
            <a:ext cx="2253065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审美科学与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科技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2" b="36686"/>
          <a:stretch>
            <a:fillRect/>
          </a:stretch>
        </p:blipFill>
        <p:spPr>
          <a:xfrm>
            <a:off x="4519382" y="1706509"/>
            <a:ext cx="3212037" cy="10414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93176" y="875512"/>
            <a:ext cx="1571625" cy="829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目</a:t>
            </a:r>
            <a:r>
              <a:rPr lang="en-US" altLang="zh-CN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 </a:t>
            </a:r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录</a:t>
            </a:r>
            <a:endParaRPr lang="zh-CN" altLang="en-US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0" grpId="0"/>
      <p:bldP spid="22" grpId="0"/>
      <p:bldP spid="24" grpId="0"/>
      <p:bldP spid="26" grpId="0"/>
      <p:bldP spid="30" grpId="0"/>
      <p:bldP spid="3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153160"/>
            <a:ext cx="9842500" cy="48374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1736090" y="501015"/>
            <a:ext cx="759968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根据本地人文景观特点，选择一处开展审美活动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1495" y="56959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实践活动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grpSp>
        <p:nvGrpSpPr>
          <p:cNvPr id="2" name="组合 39"/>
          <p:cNvGrpSpPr/>
          <p:nvPr/>
        </p:nvGrpSpPr>
        <p:grpSpPr>
          <a:xfrm>
            <a:off x="2057321" y="2055863"/>
            <a:ext cx="779057" cy="600075"/>
            <a:chOff x="4525013" y="1808163"/>
            <a:chExt cx="1782762" cy="1373187"/>
          </a:xfrm>
          <a:solidFill>
            <a:schemeClr val="accent1"/>
          </a:solidFill>
        </p:grpSpPr>
        <p:sp>
          <p:nvSpPr>
            <p:cNvPr id="6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8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39"/>
          <p:cNvGrpSpPr/>
          <p:nvPr/>
        </p:nvGrpSpPr>
        <p:grpSpPr>
          <a:xfrm>
            <a:off x="2101052" y="3958568"/>
            <a:ext cx="779057" cy="600075"/>
            <a:chOff x="4525013" y="1808163"/>
            <a:chExt cx="1782762" cy="1373187"/>
          </a:xfrm>
          <a:solidFill>
            <a:schemeClr val="accent2"/>
          </a:solidFill>
        </p:grpSpPr>
        <p:sp>
          <p:nvSpPr>
            <p:cNvPr id="12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4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16" name="1"/>
          <p:cNvSpPr/>
          <p:nvPr>
            <p:custDataLst>
              <p:tags r:id="rId1"/>
            </p:custDataLst>
          </p:nvPr>
        </p:nvSpPr>
        <p:spPr>
          <a:xfrm>
            <a:off x="3154680" y="1868805"/>
            <a:ext cx="7458710" cy="922655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活动目标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通过开展“人文景观审美实践”活动，学会从“特色文化美、历史价值美、独特意境美、隐秘幽玄美”四个方面认知和理解人文景观审美。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1"/>
          <p:cNvSpPr/>
          <p:nvPr>
            <p:custDataLst>
              <p:tags r:id="rId2"/>
            </p:custDataLst>
          </p:nvPr>
        </p:nvSpPr>
        <p:spPr>
          <a:xfrm>
            <a:off x="3154680" y="3849370"/>
            <a:ext cx="7458710" cy="1217930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活动描述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全班同学自由结组（每组不超过 5 人），选定本地一处人文景观，写出活动计划，利用休息日，在小组长带领下开展活动。活动结束后每位同学需写出“审美实践活动报告”。（活动报告格式由老师统一提供）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5" grpId="1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229" y="5982129"/>
            <a:ext cx="12192000" cy="1787302"/>
          </a:xfrm>
          <a:prstGeom prst="rect">
            <a:avLst/>
          </a:prstGeom>
          <a:noFill/>
        </p:spPr>
      </p:pic>
      <p:sp>
        <p:nvSpPr>
          <p:cNvPr id="21" name="TextBox 76"/>
          <p:cNvSpPr txBox="1"/>
          <p:nvPr/>
        </p:nvSpPr>
        <p:spPr>
          <a:xfrm>
            <a:off x="4815647" y="45672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第 </a:t>
            </a:r>
            <a:r>
              <a:rPr lang="en-US" altLang="zh-CN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7</a:t>
            </a:r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 课　自然情境审美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325620" y="1785620"/>
            <a:ext cx="298513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学习目标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48" name="组合 47"/>
          <p:cNvGrpSpPr/>
          <p:nvPr>
            <p:custDataLst>
              <p:tags r:id="rId4"/>
            </p:custDataLst>
          </p:nvPr>
        </p:nvGrpSpPr>
        <p:grpSpPr>
          <a:xfrm>
            <a:off x="4287675" y="2377211"/>
            <a:ext cx="1228997" cy="1304543"/>
            <a:chOff x="748600" y="1708351"/>
            <a:chExt cx="1083469" cy="1083470"/>
          </a:xfrm>
        </p:grpSpPr>
        <p:sp>
          <p:nvSpPr>
            <p:cNvPr id="5" name="任意多边形 4"/>
            <p:cNvSpPr/>
            <p:nvPr>
              <p:custDataLst>
                <p:tags r:id="rId5"/>
              </p:custDataLst>
            </p:nvPr>
          </p:nvSpPr>
          <p:spPr>
            <a:xfrm>
              <a:off x="748600" y="1825304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FFCA08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6"/>
              </p:custDataLst>
            </p:nvPr>
          </p:nvSpPr>
          <p:spPr>
            <a:xfrm>
              <a:off x="812895" y="1708351"/>
              <a:ext cx="1019174" cy="1019174"/>
            </a:xfrm>
            <a:prstGeom prst="ellipse">
              <a:avLst/>
            </a:prstGeom>
            <a:solidFill>
              <a:srgbClr val="FFCA08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FFCA08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ONE</a:t>
              </a:r>
              <a:endParaRPr lang="en-US" altLang="zh-CN" smtClean="0">
                <a:solidFill>
                  <a:srgbClr val="FFCA08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055745" y="3745230"/>
            <a:ext cx="1911350" cy="1565910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了解自然情境审美的特点，运用象征型艺术的相关知识，掌握自然情境审美的方法。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9" name="组合 48"/>
          <p:cNvGrpSpPr/>
          <p:nvPr>
            <p:custDataLst>
              <p:tags r:id="rId8"/>
            </p:custDataLst>
          </p:nvPr>
        </p:nvGrpSpPr>
        <p:grpSpPr>
          <a:xfrm>
            <a:off x="7252463" y="2377211"/>
            <a:ext cx="1228997" cy="1304543"/>
            <a:chOff x="3362322" y="1833156"/>
            <a:chExt cx="1083469" cy="1083470"/>
          </a:xfrm>
        </p:grpSpPr>
        <p:sp>
          <p:nvSpPr>
            <p:cNvPr id="7" name="任意多边形 6"/>
            <p:cNvSpPr/>
            <p:nvPr>
              <p:custDataLst>
                <p:tags r:id="rId9"/>
              </p:custDataLst>
            </p:nvPr>
          </p:nvSpPr>
          <p:spPr>
            <a:xfrm>
              <a:off x="3362322" y="1950109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F8931D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>
              <p:custDataLst>
                <p:tags r:id="rId10"/>
              </p:custDataLst>
            </p:nvPr>
          </p:nvSpPr>
          <p:spPr>
            <a:xfrm>
              <a:off x="3426617" y="1833156"/>
              <a:ext cx="1019174" cy="1019174"/>
            </a:xfrm>
            <a:prstGeom prst="ellipse">
              <a:avLst/>
            </a:prstGeom>
            <a:solidFill>
              <a:srgbClr val="F8931D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F8931D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TWO</a:t>
              </a:r>
              <a:endParaRPr lang="en-US" altLang="zh-CN" smtClean="0">
                <a:solidFill>
                  <a:srgbClr val="F8931D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7136765" y="3745230"/>
            <a:ext cx="1655445" cy="2155825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通过讨论和分析“震旦鸦雀哺雏图”的自然情景，充分理解生物的母爱，进而理解人类的“孝亲”观念。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5" name="组合 44"/>
          <p:cNvGrpSpPr/>
          <p:nvPr>
            <p:custDataLst>
              <p:tags r:id="rId12"/>
            </p:custDataLst>
          </p:nvPr>
        </p:nvGrpSpPr>
        <p:grpSpPr>
          <a:xfrm>
            <a:off x="10217252" y="2377211"/>
            <a:ext cx="1228997" cy="1304543"/>
            <a:chOff x="5976044" y="1708351"/>
            <a:chExt cx="1083469" cy="1083470"/>
          </a:xfrm>
        </p:grpSpPr>
        <p:sp>
          <p:nvSpPr>
            <p:cNvPr id="36" name="任意多边形 35"/>
            <p:cNvSpPr/>
            <p:nvPr>
              <p:custDataLst>
                <p:tags r:id="rId13"/>
              </p:custDataLst>
            </p:nvPr>
          </p:nvSpPr>
          <p:spPr>
            <a:xfrm>
              <a:off x="5976044" y="1825304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C74227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4"/>
              </p:custDataLst>
            </p:nvPr>
          </p:nvSpPr>
          <p:spPr>
            <a:xfrm>
              <a:off x="6040339" y="1708351"/>
              <a:ext cx="1019174" cy="1019174"/>
            </a:xfrm>
            <a:prstGeom prst="ellipse">
              <a:avLst/>
            </a:prstGeom>
            <a:solidFill>
              <a:srgbClr val="C74227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C74227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THREE</a:t>
              </a:r>
              <a:endParaRPr lang="en-US" altLang="zh-CN" smtClean="0">
                <a:solidFill>
                  <a:srgbClr val="C74227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10041927" y="3745191"/>
            <a:ext cx="1702398" cy="1271270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开展为妈妈做件事的活动，提高对自然情境审美的认识。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鸦雀哺雏图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6790" y="1554480"/>
            <a:ext cx="698500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震旦鸦雀，黄色的嘴带很大的嘴钩，黑色眉纹显著，额、头顶及颈背灰色，黑色眉纹上缘黄褐而下缘白色，是中国特有的珍稀鸟种。第一个标本采集发现地是南京，定名为震旦鸦雀。由于这种鸟生活空间仅限于芦苇荡中，且数量过于稀少，被称为“鸟中大熊猫”（图 2-7）。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同其他鸟类一样，震旦鸦雀同样具有无私的母爱，在芦苇丛中的鸟巢里，宝宝出壳了。鸟爸鸟妈频繁地外出觅食，每天达 50 多次。小雅雀们一个个张着黄黄的小嘴等待爸妈喂食，饱餐一顿之后，小家伙们又睡着了。遇到雨天，雅雀妈妈为了呵护小宝宝不被雨淋，就张开翅膀蹲在窝上，一直不离开，真是“可怜天下父母心”啊！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7555" y="1475740"/>
            <a:ext cx="2682875" cy="419163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鸦雀哺雏图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315" y="1633220"/>
            <a:ext cx="5993765" cy="3876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这种自然情境，让人怦然心动，于是就产生了视觉情境、听觉情境、触觉情境和心理情境，进而引发深刻的认知，获得充分的审美享受。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不自觉地从心底涌现无数赞美母爱的诗句：“母爱是温热心灵的太阳；母爱是滋润心灵的雨露；母爱是灌溉心灵的沃土；母爱是美化心灵的彩虹。”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体验建议：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观看有关震旦雅雀的视频，用最美的语言描述鸟儿的活动。联系相关诗句，谈一谈小动物的母爱和人类母爱的相同点。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1"/>
          <a:srcRect b="6116"/>
          <a:stretch>
            <a:fillRect/>
          </a:stretch>
        </p:blipFill>
        <p:spPr>
          <a:xfrm>
            <a:off x="7304405" y="2065655"/>
            <a:ext cx="3832860" cy="30118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253490" y="1229995"/>
            <a:ext cx="9986010" cy="491680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62462" y="45164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鸦雀哺雏图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3675" y="1496695"/>
            <a:ext cx="9565640" cy="440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能够触发人的情愫的自然景象我们叫它自然情境。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“青虫不易捕，黄口无饱期。辛勤三十日，母瘦雏渐肥。”白居易的诗句，真实地再现了鸟儿“哺雏”情境。鸟妈妈的专注、雏鸟的嗷嗷待哺，此情此景，不自觉地让人们会由鸟及人，进一步上升为对母爱伟大的理解。大千世界中，伟大的母爱怎又岂是一幅“雅雀哺雏图”能比拟的呢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从审美的方法来讲，自然情境一定要有审美视角。“仰以观于天文，俯以察于地理，是故知幽明之故。”《易传》的“仰观”与“俯察”正是观察与欣赏自然的两种基本视角。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从审美主体自身的运动状态来看，自然审美方法则从“游物”到“观物”到“格物”来进行观赏。“游物”指的是供游览的景物（审美的对象），“观物”则是调动人的各种感官，同时自觉地应用人的理性认知能力，这就是“格物”。因此，“格物”才是“游物”“观物”的最高境界。对审美对象进行感知、理解与体验，就是我们说的“格物”。“雅雀哺雏图”是供人游览的景物，调动视觉感官进而达到新的认知，便是“游物”到“格物”的审美过程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44000" y="64643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实例分析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21" grpId="1" animBg="1"/>
      <p:bldP spid="4" grpId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253490" y="1555750"/>
            <a:ext cx="9986010" cy="394017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62462" y="45164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鸦雀哺雏图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8480" y="2041525"/>
            <a:ext cx="8876665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审美者对于审美对象的态度，则又可以使用“物感”“感物”与“体物”的审美方法。陆机《文赋》的“遵四时以叹逝，瞻万物而思纷；悲落叶于劲秋，喜柔条于芳春。”即是“物感”，由物景而起人情，成为一种自觉的借物景以言人情的方法，就是“感物”。而所谓“体物”，则是人们对自然的态度发生了本质变化：面对自然，诗人不愿将之视为可与人类相对立而存在的独立之物，而更愿将它视为仅可用以表达人类情感的媒介，欣赏者不再相对独立地欣赏自然自身之特性与功能，而更倾向于借自然物以自我表达。如此，自然不再是一个与人类文化相对立的自在之物，而是被审美者濡染成一个高度人化了的有情世界。细思这幅“雅雀哺雏图”，大自然不就是个有情世界吗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44000" y="97218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实例分析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21" grpId="1" animBg="1"/>
      <p:bldP spid="4" grpId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36600" y="1546225"/>
            <a:ext cx="10540365" cy="461010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075" y="1763395"/>
            <a:ext cx="9671050" cy="45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自然情境的审美是人类审美活动的重要内容，可以按照以下四个方面内容进行。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7940" y="47307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审美认知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1619306" y="2715928"/>
            <a:ext cx="739778" cy="765511"/>
          </a:xfrm>
          <a:prstGeom prst="rect">
            <a:avLst/>
          </a:prstGeom>
          <a:solidFill>
            <a:srgbClr val="59C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3200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zh-CN" altLang="en-US" sz="3200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2"/>
            </p:custDataLst>
          </p:nvPr>
        </p:nvSpPr>
        <p:spPr>
          <a:xfrm>
            <a:off x="1477784" y="2569482"/>
            <a:ext cx="1022823" cy="1058402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59C78A">
              <a:alpha val="7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>
            <p:custDataLst>
              <p:tags r:id="rId3"/>
            </p:custDataLst>
          </p:nvPr>
        </p:nvSpPr>
        <p:spPr>
          <a:xfrm>
            <a:off x="2670934" y="2395518"/>
            <a:ext cx="2796573" cy="45697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59C78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1. 人文陶冶情趣美</a:t>
            </a:r>
            <a:endParaRPr lang="zh-CN" altLang="en-US" sz="1600" b="1" spc="300" dirty="0">
              <a:solidFill>
                <a:srgbClr val="59C78A">
                  <a:lumMod val="75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4"/>
            </p:custDataLst>
          </p:nvPr>
        </p:nvSpPr>
        <p:spPr>
          <a:xfrm>
            <a:off x="2670934" y="2875062"/>
            <a:ext cx="2796573" cy="104959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p>
            <a:pPr algn="just">
              <a:lnSpc>
                <a:spcPct val="120000"/>
              </a:lnSpc>
            </a:pPr>
            <a:r>
              <a:rPr lang="zh-CN" altLang="en-US" sz="1200" spc="15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自然情境审美是人类审美活动的重要组成部分，不同的自然情境体现着不同的人的情感、态度和价值观。</a:t>
            </a:r>
            <a:endParaRPr lang="zh-CN" altLang="en-US" sz="1200" spc="15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>
            <p:custDataLst>
              <p:tags r:id="rId5"/>
            </p:custDataLst>
          </p:nvPr>
        </p:nvSpPr>
        <p:spPr>
          <a:xfrm>
            <a:off x="6656465" y="2715928"/>
            <a:ext cx="739778" cy="765511"/>
          </a:xfrm>
          <a:prstGeom prst="rect">
            <a:avLst/>
          </a:prstGeom>
          <a:solidFill>
            <a:srgbClr val="49BEA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3200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zh-CN" altLang="en-US" sz="3200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>
            <p:custDataLst>
              <p:tags r:id="rId6"/>
            </p:custDataLst>
          </p:nvPr>
        </p:nvSpPr>
        <p:spPr>
          <a:xfrm>
            <a:off x="6514943" y="2569482"/>
            <a:ext cx="1022823" cy="1058402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49BEAA">
              <a:alpha val="7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7"/>
            </p:custDataLst>
          </p:nvPr>
        </p:nvSpPr>
        <p:spPr>
          <a:xfrm>
            <a:off x="7708093" y="2395518"/>
            <a:ext cx="2796573" cy="45697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49BEA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生活情境鉴赏美</a:t>
            </a:r>
            <a:endParaRPr lang="zh-CN" altLang="en-US" sz="1600" b="1" spc="300" dirty="0">
              <a:solidFill>
                <a:srgbClr val="49BEAA">
                  <a:lumMod val="7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>
            <p:custDataLst>
              <p:tags r:id="rId8"/>
            </p:custDataLst>
          </p:nvPr>
        </p:nvSpPr>
        <p:spPr>
          <a:xfrm>
            <a:off x="7708093" y="2875062"/>
            <a:ext cx="2796573" cy="104959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 fontScale="70000"/>
          </a:bodyPr>
          <a:p>
            <a:pPr algn="just">
              <a:lnSpc>
                <a:spcPct val="120000"/>
              </a:lnSpc>
            </a:pPr>
            <a:r>
              <a:rPr lang="zh-CN" altLang="en-US" sz="1715" spc="15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当人们审美自然情境时，回味自己的生活，获得具体感受和体验，能把观赏者带到一个特定的情感境界，进而使人的思想、情感升华起来。</a:t>
            </a:r>
            <a:endParaRPr lang="zh-CN" altLang="en-US" sz="1715" spc="15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>
            <p:custDataLst>
              <p:tags r:id="rId9"/>
            </p:custDataLst>
          </p:nvPr>
        </p:nvSpPr>
        <p:spPr>
          <a:xfrm>
            <a:off x="1619307" y="4846935"/>
            <a:ext cx="739777" cy="695918"/>
          </a:xfrm>
          <a:prstGeom prst="rect">
            <a:avLst/>
          </a:prstGeom>
          <a:solidFill>
            <a:srgbClr val="48AA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3200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zh-CN" altLang="en-US" sz="3200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>
            <p:custDataLst>
              <p:tags r:id="rId10"/>
            </p:custDataLst>
          </p:nvPr>
        </p:nvSpPr>
        <p:spPr>
          <a:xfrm>
            <a:off x="1477784" y="4713803"/>
            <a:ext cx="1022823" cy="962182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48AA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11"/>
            </p:custDataLst>
          </p:nvPr>
        </p:nvSpPr>
        <p:spPr>
          <a:xfrm>
            <a:off x="2670933" y="4548097"/>
            <a:ext cx="2796572" cy="41543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48AAC1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 音乐情境感悟美</a:t>
            </a:r>
            <a:endParaRPr lang="zh-CN" altLang="en-US" sz="1600" b="1" spc="300" dirty="0">
              <a:solidFill>
                <a:srgbClr val="48AAC1">
                  <a:lumMod val="7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2"/>
            </p:custDataLst>
          </p:nvPr>
        </p:nvSpPr>
        <p:spPr>
          <a:xfrm>
            <a:off x="2670933" y="4984046"/>
            <a:ext cx="2796572" cy="954177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p>
            <a:pPr algn="just">
              <a:lnSpc>
                <a:spcPct val="120000"/>
              </a:lnSpc>
            </a:pPr>
            <a:r>
              <a:rPr lang="zh-CN" altLang="en-US" sz="1200" spc="15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音乐是奇妙的，也是强烈的，给人以美的享受、美的震撼。</a:t>
            </a:r>
            <a:endParaRPr lang="zh-CN" altLang="en-US" sz="1200" spc="15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>
            <p:custDataLst>
              <p:tags r:id="rId13"/>
            </p:custDataLst>
          </p:nvPr>
        </p:nvSpPr>
        <p:spPr>
          <a:xfrm>
            <a:off x="6656466" y="4846935"/>
            <a:ext cx="739777" cy="695918"/>
          </a:xfrm>
          <a:prstGeom prst="rect">
            <a:avLst/>
          </a:prstGeom>
          <a:solidFill>
            <a:srgbClr val="5B99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3200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zh-CN" altLang="en-US" sz="3200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>
            <p:custDataLst>
              <p:tags r:id="rId14"/>
            </p:custDataLst>
          </p:nvPr>
        </p:nvSpPr>
        <p:spPr>
          <a:xfrm>
            <a:off x="6514943" y="4713803"/>
            <a:ext cx="1022823" cy="962182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5B99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>
            <p:custDataLst>
              <p:tags r:id="rId15"/>
            </p:custDataLst>
          </p:nvPr>
        </p:nvSpPr>
        <p:spPr>
          <a:xfrm>
            <a:off x="7708092" y="4548097"/>
            <a:ext cx="2796572" cy="41543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5B99C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 想象情境创造美</a:t>
            </a:r>
            <a:endParaRPr lang="zh-CN" altLang="en-US" sz="1600" b="1" spc="300" dirty="0">
              <a:solidFill>
                <a:srgbClr val="5B99CA">
                  <a:lumMod val="7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>
            <p:custDataLst>
              <p:tags r:id="rId16"/>
            </p:custDataLst>
          </p:nvPr>
        </p:nvSpPr>
        <p:spPr>
          <a:xfrm>
            <a:off x="7708092" y="4984046"/>
            <a:ext cx="2796572" cy="954177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200" spc="15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大自然营造的和谐情境，能引领人发现美、欣赏美，培养和发展人的审美想象力。</a:t>
            </a:r>
            <a:endParaRPr lang="zh-CN" altLang="en-US" sz="1200" spc="15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4" grpId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153160"/>
            <a:ext cx="9842500" cy="52489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7675" y="37338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思维导图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8815" y="1310640"/>
            <a:ext cx="6448425" cy="493395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439545"/>
            <a:ext cx="9842500" cy="455104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71987" y="259875"/>
            <a:ext cx="5451229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制作“自然情境之美”的 PPT，并在班级展示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77985" y="76136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实践活动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grpSp>
        <p:nvGrpSpPr>
          <p:cNvPr id="2" name="组合 39"/>
          <p:cNvGrpSpPr/>
          <p:nvPr/>
        </p:nvGrpSpPr>
        <p:grpSpPr>
          <a:xfrm>
            <a:off x="2057321" y="2351138"/>
            <a:ext cx="779057" cy="600075"/>
            <a:chOff x="4525013" y="1808163"/>
            <a:chExt cx="1782762" cy="1373187"/>
          </a:xfrm>
          <a:solidFill>
            <a:schemeClr val="accent1"/>
          </a:solidFill>
        </p:grpSpPr>
        <p:sp>
          <p:nvSpPr>
            <p:cNvPr id="6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8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39"/>
          <p:cNvGrpSpPr/>
          <p:nvPr/>
        </p:nvGrpSpPr>
        <p:grpSpPr>
          <a:xfrm>
            <a:off x="2101052" y="4253843"/>
            <a:ext cx="779057" cy="600075"/>
            <a:chOff x="4525013" y="1808163"/>
            <a:chExt cx="1782762" cy="1373187"/>
          </a:xfrm>
          <a:solidFill>
            <a:schemeClr val="accent2"/>
          </a:solidFill>
        </p:grpSpPr>
        <p:sp>
          <p:nvSpPr>
            <p:cNvPr id="12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4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16" name="1"/>
          <p:cNvSpPr/>
          <p:nvPr>
            <p:custDataLst>
              <p:tags r:id="rId1"/>
            </p:custDataLst>
          </p:nvPr>
        </p:nvSpPr>
        <p:spPr>
          <a:xfrm>
            <a:off x="3154680" y="2164081"/>
            <a:ext cx="7458710" cy="922655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活动目标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通过开展“制作自然情境之美 PPT”的活动，掌握自然情境的审美方法，在活动中提高审美意识，学会用审美的眼光看待自然。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1"/>
          <p:cNvSpPr/>
          <p:nvPr>
            <p:custDataLst>
              <p:tags r:id="rId2"/>
            </p:custDataLst>
          </p:nvPr>
        </p:nvSpPr>
        <p:spPr>
          <a:xfrm>
            <a:off x="3154680" y="4057968"/>
            <a:ext cx="7459345" cy="1217930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活动描述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学生每 4 人为一个小组，由小组长进行整体分工和验收。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确定一个主题，围绕该主题在网上搜寻资料，可以到实地拍摄、整理后撰写解说词。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展示过程中可以合理使用音频视频资料。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5" grpId="1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229" y="5982129"/>
            <a:ext cx="12192000" cy="1787302"/>
          </a:xfrm>
          <a:prstGeom prst="rect">
            <a:avLst/>
          </a:prstGeom>
          <a:noFill/>
        </p:spPr>
      </p:pic>
      <p:sp>
        <p:nvSpPr>
          <p:cNvPr id="21" name="TextBox 76"/>
          <p:cNvSpPr txBox="1"/>
          <p:nvPr/>
        </p:nvSpPr>
        <p:spPr>
          <a:xfrm>
            <a:off x="4815647" y="45672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第 </a:t>
            </a:r>
            <a:r>
              <a:rPr lang="en-US" altLang="zh-CN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8</a:t>
            </a:r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 课　自然意境审美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325620" y="1785620"/>
            <a:ext cx="298513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学习目标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48" name="组合 47"/>
          <p:cNvGrpSpPr/>
          <p:nvPr>
            <p:custDataLst>
              <p:tags r:id="rId4"/>
            </p:custDataLst>
          </p:nvPr>
        </p:nvGrpSpPr>
        <p:grpSpPr>
          <a:xfrm>
            <a:off x="4287675" y="2377211"/>
            <a:ext cx="1228997" cy="1304543"/>
            <a:chOff x="748600" y="1708351"/>
            <a:chExt cx="1083469" cy="1083470"/>
          </a:xfrm>
        </p:grpSpPr>
        <p:sp>
          <p:nvSpPr>
            <p:cNvPr id="5" name="任意多边形 4"/>
            <p:cNvSpPr/>
            <p:nvPr>
              <p:custDataLst>
                <p:tags r:id="rId5"/>
              </p:custDataLst>
            </p:nvPr>
          </p:nvSpPr>
          <p:spPr>
            <a:xfrm>
              <a:off x="748600" y="1825304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FFCA08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6"/>
              </p:custDataLst>
            </p:nvPr>
          </p:nvSpPr>
          <p:spPr>
            <a:xfrm>
              <a:off x="812895" y="1708351"/>
              <a:ext cx="1019174" cy="1019174"/>
            </a:xfrm>
            <a:prstGeom prst="ellipse">
              <a:avLst/>
            </a:prstGeom>
            <a:solidFill>
              <a:srgbClr val="FFCA08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FFCA08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ONE</a:t>
              </a:r>
              <a:endParaRPr lang="en-US" altLang="zh-CN" smtClean="0">
                <a:solidFill>
                  <a:srgbClr val="FFCA08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055745" y="3745230"/>
            <a:ext cx="2102485" cy="1565910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了解自然意境审美的特点和方法，深刻理解意境的审美内涵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“象”“境”“意”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的三个层次意义。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9" name="组合 48"/>
          <p:cNvGrpSpPr/>
          <p:nvPr>
            <p:custDataLst>
              <p:tags r:id="rId8"/>
            </p:custDataLst>
          </p:nvPr>
        </p:nvGrpSpPr>
        <p:grpSpPr>
          <a:xfrm>
            <a:off x="7252463" y="2377211"/>
            <a:ext cx="1228997" cy="1304543"/>
            <a:chOff x="3362322" y="1833156"/>
            <a:chExt cx="1083469" cy="1083470"/>
          </a:xfrm>
        </p:grpSpPr>
        <p:sp>
          <p:nvSpPr>
            <p:cNvPr id="7" name="任意多边形 6"/>
            <p:cNvSpPr/>
            <p:nvPr>
              <p:custDataLst>
                <p:tags r:id="rId9"/>
              </p:custDataLst>
            </p:nvPr>
          </p:nvSpPr>
          <p:spPr>
            <a:xfrm>
              <a:off x="3362322" y="1950109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F8931D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>
              <p:custDataLst>
                <p:tags r:id="rId10"/>
              </p:custDataLst>
            </p:nvPr>
          </p:nvSpPr>
          <p:spPr>
            <a:xfrm>
              <a:off x="3426617" y="1833156"/>
              <a:ext cx="1019174" cy="1019174"/>
            </a:xfrm>
            <a:prstGeom prst="ellipse">
              <a:avLst/>
            </a:prstGeom>
            <a:solidFill>
              <a:srgbClr val="F8931D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F8931D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TWO</a:t>
              </a:r>
              <a:endParaRPr lang="en-US" altLang="zh-CN" smtClean="0">
                <a:solidFill>
                  <a:srgbClr val="F8931D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7136765" y="3745230"/>
            <a:ext cx="1934845" cy="1861185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2.把握“情景合一”“虚实相生”“言有尽而意无穷”这三个抓手，开展对自然意境的审美活动。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5" name="组合 44"/>
          <p:cNvGrpSpPr/>
          <p:nvPr>
            <p:custDataLst>
              <p:tags r:id="rId12"/>
            </p:custDataLst>
          </p:nvPr>
        </p:nvGrpSpPr>
        <p:grpSpPr>
          <a:xfrm>
            <a:off x="10217252" y="2377211"/>
            <a:ext cx="1228997" cy="1304543"/>
            <a:chOff x="5976044" y="1708351"/>
            <a:chExt cx="1083469" cy="1083470"/>
          </a:xfrm>
        </p:grpSpPr>
        <p:sp>
          <p:nvSpPr>
            <p:cNvPr id="36" name="任意多边形 35"/>
            <p:cNvSpPr/>
            <p:nvPr>
              <p:custDataLst>
                <p:tags r:id="rId13"/>
              </p:custDataLst>
            </p:nvPr>
          </p:nvSpPr>
          <p:spPr>
            <a:xfrm>
              <a:off x="5976044" y="1825304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C74227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4"/>
              </p:custDataLst>
            </p:nvPr>
          </p:nvSpPr>
          <p:spPr>
            <a:xfrm>
              <a:off x="6040339" y="1708351"/>
              <a:ext cx="1019174" cy="1019174"/>
            </a:xfrm>
            <a:prstGeom prst="ellipse">
              <a:avLst/>
            </a:prstGeom>
            <a:solidFill>
              <a:srgbClr val="C74227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C74227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THREE</a:t>
              </a:r>
              <a:endParaRPr lang="en-US" altLang="zh-CN" smtClean="0">
                <a:solidFill>
                  <a:srgbClr val="C74227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9984740" y="3745230"/>
            <a:ext cx="1759585" cy="975995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正确理解和认识自然意境之美，提高审美水平。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456854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itchFamily="2" charset="-122"/>
                <a:ea typeface="字魂27号-布丁体" pitchFamily="2" charset="-122"/>
                <a:cs typeface="+mn-ea"/>
                <a:sym typeface="华文细黑" panose="02010600040101010101" charset="-122"/>
              </a:rPr>
              <a:t>05</a:t>
            </a:r>
            <a:endParaRPr lang="zh-CN" altLang="en-US" sz="4800" dirty="0">
              <a:solidFill>
                <a:schemeClr val="accent1"/>
              </a:solidFill>
              <a:latin typeface="字魂27号-布丁体" pitchFamily="2" charset="-122"/>
              <a:ea typeface="字魂27号-布丁体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9210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itchFamily="2" charset="-122"/>
                <a:ea typeface="字魂27号-布丁体" pitchFamily="2" charset="-122"/>
                <a:cs typeface="+mn-ea"/>
                <a:sym typeface="华文细黑" panose="02010600040101010101" charset="-122"/>
              </a:rPr>
              <a:t>06</a:t>
            </a:r>
            <a:endParaRPr lang="zh-CN" altLang="en-US" sz="4800" dirty="0">
              <a:solidFill>
                <a:schemeClr val="accent1"/>
              </a:solidFill>
              <a:latin typeface="字魂27号-布丁体" pitchFamily="2" charset="-122"/>
              <a:ea typeface="字魂27号-布丁体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1567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itchFamily="2" charset="-122"/>
                <a:ea typeface="字魂27号-布丁体" pitchFamily="2" charset="-122"/>
                <a:cs typeface="+mn-ea"/>
                <a:sym typeface="华文细黑" panose="02010600040101010101" charset="-122"/>
              </a:rPr>
              <a:t>07</a:t>
            </a:r>
            <a:endParaRPr lang="zh-CN" altLang="en-US" sz="4800" dirty="0">
              <a:solidFill>
                <a:schemeClr val="accent1"/>
              </a:solidFill>
              <a:latin typeface="字魂27号-布丁体" pitchFamily="2" charset="-122"/>
              <a:ea typeface="字魂27号-布丁体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38391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itchFamily="2" charset="-122"/>
                <a:ea typeface="字魂27号-布丁体" pitchFamily="2" charset="-122"/>
                <a:cs typeface="+mn-ea"/>
                <a:sym typeface="华文细黑" panose="02010600040101010101" charset="-122"/>
              </a:rPr>
              <a:t>08</a:t>
            </a:r>
            <a:endParaRPr lang="zh-CN" altLang="en-US" sz="4800" dirty="0">
              <a:solidFill>
                <a:schemeClr val="accent1"/>
              </a:solidFill>
              <a:latin typeface="字魂27号-布丁体" pitchFamily="2" charset="-122"/>
              <a:ea typeface="字魂27号-布丁体" pitchFamily="2" charset="-122"/>
              <a:cs typeface="+mn-ea"/>
              <a:sym typeface="华文细黑" panose="0201060004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30029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39890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11362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927648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1408643" y="3443767"/>
            <a:ext cx="11776" cy="859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223010" y="4652010"/>
            <a:ext cx="1635760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艺术类型审美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7136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语言艺术审美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626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表演艺术审美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4161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/>
                <a:cs typeface="+mn-ea"/>
                <a:sym typeface="华文细黑" panose="02010600040101010101" charset="-122"/>
              </a:rPr>
              <a:t>造型艺术审美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/>
              <a:cs typeface="+mn-ea"/>
              <a:sym typeface="华文细黑" panose="0201060004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2" b="36686"/>
          <a:stretch>
            <a:fillRect/>
          </a:stretch>
        </p:blipFill>
        <p:spPr>
          <a:xfrm>
            <a:off x="4519382" y="1706509"/>
            <a:ext cx="3212037" cy="10414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93176" y="875512"/>
            <a:ext cx="1571625" cy="829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目</a:t>
            </a:r>
            <a:r>
              <a:rPr lang="en-US" altLang="zh-CN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 </a:t>
            </a:r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录</a:t>
            </a:r>
            <a:endParaRPr lang="zh-CN" altLang="en-US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0" grpId="0"/>
      <p:bldP spid="22" grpId="0"/>
      <p:bldP spid="24" grpId="0"/>
      <p:bldP spid="26" grpId="0"/>
      <p:bldP spid="30" grpId="0"/>
      <p:bldP spid="3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碧水红枫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315" y="1967865"/>
            <a:ext cx="57670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自然美还会产生意象。湖光山色，碧水红枫，深秋碧水边一抹暖暖的红色，加上洁白的云、蓝蓝的天、静静的水这些意象，营造了深秋静谧而灵动的意境（图 2-10）。给人带来视觉上美的无穷享受。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如太阳象征着光明和温暖，象征着磊落和无私；朝阳象征着希望，预示着光明的未来；兰花象征着纯真的友谊；玫瑰象征着美好的爱情。这些意象在审美过程中，能够调动人们的情绪和情感。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0560" y="2110740"/>
            <a:ext cx="4256405" cy="292227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碧水红枫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0170" y="1841500"/>
            <a:ext cx="5048885" cy="3461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有人说，红枫象征了革命热诚、思念和回忆、深情的恋人、吉祥如意等，不管象征什么，这一处“碧水红枫”，真的营造出了“幽静”而“热烈”的意境，在红色枫林的笼罩下，真有一种红彤彤的中国风味道。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体验建议：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分小组搜寻关于枫叶的诗句，研究诗句的意境，找出它的象征意义，在老师组织下进行交流。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6985635" y="1657350"/>
            <a:ext cx="3561715" cy="3829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253490" y="1488440"/>
            <a:ext cx="9986010" cy="442849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62462" y="45164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碧水红枫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6395" y="1880235"/>
            <a:ext cx="8943340" cy="3328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意境是中国美学审美思想中出现频率最高的一个审美范畴，意境借匠心独具的艺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术手法熔铸成情景交融、虚实相间的统一，深刻表现宇宙生机和人生真谛。作为审美范畴，意境的基本规定在于境，“就是超越具体的、有限的物象、世界、场景，进入无限的时间、空间，对整个人生、历史、宇宙获得一种哲理性的感受和领悟”。（叶朗《美学原理》）意境的审美内涵包括“象”“境”“意”三个层次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“象”就是一些感性的“景致”，如人、事、景、物等一些感性的日常生活和生命现象。“碧水红枫”的枯木、碧潭、绿苔、洒落的枫叶，驱使我们对这些景物赋予丰富的情感色彩，成为审美活动诉诸情感的物象，使物的景与心的情有机统一，相互交融，构成幽深静谧的意境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44000" y="83756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实例分析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21" grpId="1" animBg="1"/>
      <p:bldP spid="4" grpId="1"/>
      <p:bldP spid="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253490" y="1421130"/>
            <a:ext cx="9986010" cy="46012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62462" y="45164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碧水红枫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4330" y="1678940"/>
            <a:ext cx="8943340" cy="4048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“境”的意义来自于形象之外更深的领域，是由第一层次的“象”的审美想象引起，并通过主题审美能力的积极作用达到的，是审美主体的情思，是超然有形之物的情感体验。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“意”是主客体之间高度和谐，是“物与神游”的存在状态和人生体验，是审美活动中对“韵外之致”“无言之美”的崇尚。试想，灿烂的枫叶映红了蓝天碧水，枫树的秋叶独树一帜，这是它生命最后的灿烂。这是人生体验，是“物与神游”的精神状态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意境之所以能使审美主体从日常生活现象中获得对人生、历史、宇宙、理想的感受领悟，蕴含不尽之意并现于言外，给人韵味无穷的美感，正是因为意境审美内涵的复杂性，象、境、意三层审美内涵已经不再是一个单纯平面的自然再现，在具体的理论关系中这三个层次浑然一体，是一个审美境界深层的结构，是从直接感想的摹写，到最高灵境的启示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44000" y="83756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实例分析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21" grpId="1" animBg="1"/>
      <p:bldP spid="4" grpId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36600" y="1546225"/>
            <a:ext cx="10540365" cy="473456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8725" y="1728470"/>
            <a:ext cx="9555480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通俗地说，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意境的“境”是指空间或时间上的广延所达到的最终之处，作境界讲。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古代美学从“境”一词引出许多五花八门的词，如“意境”“妙境”“灵境”“常境”“奇境”等。意境更突出“意”的地位，是“意”的境界，是“意”的无限广延，是一种美感效应。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审美意境的抓手，首先是“情景交融”，又称“情景合一”。情景交融的艺术作品之所以会有深远隽永的意境，其根源就在于能够调动读者产生丰富的想象和联想，达到回味无穷的境界。例如，看到“碧水红枫”，你难道就没有联想到杜牧的“霜叶红于二月花”吗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其次，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是虚实相生。我们在欣赏大自然美景的时候，会将人的情感融入自然景观之中，于是就产生了不同的意境，这就是情景交融。情景相互生发，其实就是所谓虚实相生。一般地说，景象直接激发之情是实，由想象、联想引发之情是虚。碧水红枫是实，联想到思念恋人、吉祥如意、夕阳无限好都是虚，虚实相生，象征意义就突出出来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7940" y="47307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审美认知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4" grpId="1"/>
      <p:bldP spid="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36600" y="1546225"/>
            <a:ext cx="10540365" cy="473456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4770" y="1974850"/>
            <a:ext cx="4926965" cy="3876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最后，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言有尽而意无穷，谓有意境。清朝的潘德舆说：“有关寄托，一也；直抒己见，二也；纯任天机，三也；言有尽而意无穷，四也。”确切地说，意境的最高境界是只可意会不可言传。如马致远的《天净沙·秋思》，有限的几个词语，却显示出了多个意象，众多意象整体上合成一幅画（图 2-11），那最后句由表及里的感叹，使我们不由自主地产生了无尽的象外之象、景外之景。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7940" y="47307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审美认知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1920" y="2640330"/>
            <a:ext cx="4574540" cy="254508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4" grpId="1"/>
      <p:bldP spid="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153160"/>
            <a:ext cx="9842500" cy="52489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7675" y="37338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思维导图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3970" y="1753870"/>
            <a:ext cx="7410450" cy="404812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  <p:bldLst>
      <p:bldP spid="5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97000" y="1439545"/>
            <a:ext cx="9842500" cy="455104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71987" y="461170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开展“自然意境之美演讲”活动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77985" y="76136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实践活动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grpSp>
        <p:nvGrpSpPr>
          <p:cNvPr id="2" name="组合 39"/>
          <p:cNvGrpSpPr/>
          <p:nvPr/>
        </p:nvGrpSpPr>
        <p:grpSpPr>
          <a:xfrm>
            <a:off x="2057321" y="2351138"/>
            <a:ext cx="779057" cy="600075"/>
            <a:chOff x="4525013" y="1808163"/>
            <a:chExt cx="1782762" cy="1373187"/>
          </a:xfrm>
          <a:solidFill>
            <a:schemeClr val="accent1"/>
          </a:solidFill>
        </p:grpSpPr>
        <p:sp>
          <p:nvSpPr>
            <p:cNvPr id="6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8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39"/>
          <p:cNvGrpSpPr/>
          <p:nvPr/>
        </p:nvGrpSpPr>
        <p:grpSpPr>
          <a:xfrm>
            <a:off x="2101052" y="4253843"/>
            <a:ext cx="779057" cy="600075"/>
            <a:chOff x="4525013" y="1808163"/>
            <a:chExt cx="1782762" cy="1373187"/>
          </a:xfrm>
          <a:solidFill>
            <a:schemeClr val="accent2"/>
          </a:solidFill>
        </p:grpSpPr>
        <p:sp>
          <p:nvSpPr>
            <p:cNvPr id="12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4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16" name="1"/>
          <p:cNvSpPr/>
          <p:nvPr>
            <p:custDataLst>
              <p:tags r:id="rId1"/>
            </p:custDataLst>
          </p:nvPr>
        </p:nvSpPr>
        <p:spPr>
          <a:xfrm>
            <a:off x="3154680" y="2016443"/>
            <a:ext cx="7458710" cy="1217930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活动目标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通过搜集和整理资料，深刻理解意境审美内涵“象”“境”“意”的三个层次意义，把握“情景交融”“虚实相生”“言有尽而意无穷”三个抓手，在活动中提高审美意识和审美能力。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1"/>
          <p:cNvSpPr/>
          <p:nvPr>
            <p:custDataLst>
              <p:tags r:id="rId2"/>
            </p:custDataLst>
          </p:nvPr>
        </p:nvSpPr>
        <p:spPr>
          <a:xfrm>
            <a:off x="3154680" y="4205606"/>
            <a:ext cx="7459345" cy="922655"/>
          </a:xfrm>
          <a:prstGeom prst="rect">
            <a:avLst/>
          </a:prstGeom>
          <a:ln w="12700">
            <a:miter lim="400000"/>
          </a:ln>
        </p:spPr>
        <p:txBody>
          <a:bodyPr wrap="square" lIns="19050" tIns="19050" rIns="19050" bIns="1905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活动描述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学生每 3 人自愿结组。各小组研究后，确定一个主题，由小组长进行整体分工和验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收。写出演讲稿，最后决定选派一个组员进行班级演讲。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5" grpId="1" animBg="1"/>
      <p:bldP spid="16" grpId="0" animBg="1"/>
      <p:bldP spid="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1182148" y="2582068"/>
            <a:ext cx="9651635" cy="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</p:cxnSp>
      <p:sp>
        <p:nvSpPr>
          <p:cNvPr id="20" name="椭圆 19"/>
          <p:cNvSpPr/>
          <p:nvPr/>
        </p:nvSpPr>
        <p:spPr>
          <a:xfrm>
            <a:off x="1936231" y="2402334"/>
            <a:ext cx="360000" cy="36000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76524" y="2402334"/>
            <a:ext cx="360000" cy="360000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12092" y="2402334"/>
            <a:ext cx="360000" cy="360000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857111" y="2402334"/>
            <a:ext cx="360000" cy="360000"/>
          </a:xfrm>
          <a:prstGeom prst="ellipse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49325" y="2869565"/>
            <a:ext cx="2282825" cy="2665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7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1. 把握自然景象、人文景观、自然情境、自然意境美的特点，运用审美时机、选择审美位置、发挥审美想象、联系文化历史的方法进行审美活动。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just">
              <a:lnSpc>
                <a:spcPct val="127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2. 在使用手机拍摄自然美景的过程中，主动思考自然美景的审美意义，将感性知识上升为理性思考。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just">
              <a:lnSpc>
                <a:spcPct val="127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3. 在活动中提高发现美的敏锐度，锻炼自己的审美表达能力。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89655" y="2869565"/>
            <a:ext cx="2487930" cy="172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7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学生按照“自然景象”“人文景观”“自然情境”“自然意境”分四个组，每个组承担一个主题。组内每 2 人为一队，利用休息日用手机进行拍摄（照片或视频都可以），提交小组筛选。各组组长组织组员一起进行统选、编写解说词。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35090" y="2869565"/>
            <a:ext cx="2678430" cy="360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7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分两个阶段进行。第一阶段是准备阶段。全班同学分为 4 个大组。每大组可分为 4 小组，每小组推介一幅作品。各组长要让每一个同学都有任务可做。可以给每个成员安排不同任务，也可以同项任务每个成员均完成，如每位同学均撰写推介稿，写完后一起组稿；利用假日进行拍摄活动；小组进行统选、查询资料、编写解说词。第二阶段是班级展示。每个小组推介四幅作品（图片或视频），小组代表在班级进行推介。班级推介最少每组两个（也可以多一些），但要根据课时确定每组推介的作品数量。活动结束后将所有作品和推介稿贴在专栏墙报上。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300845" y="2869565"/>
            <a:ext cx="2087245" cy="559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7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根据下面的综合实践活动评价表，由教师组织开展评价。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67591" y="1862541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b="1">
                <a:solidFill>
                  <a:srgbClr val="3872B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活动目标</a:t>
            </a:r>
            <a:endParaRPr lang="zh-CN" altLang="en-US" b="1">
              <a:solidFill>
                <a:srgbClr val="3872B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07884" y="1862541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b="1">
                <a:solidFill>
                  <a:srgbClr val="E8ACA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活动描述</a:t>
            </a:r>
            <a:endParaRPr lang="zh-CN" altLang="en-US" b="1">
              <a:solidFill>
                <a:srgbClr val="E8ACAB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43452" y="1862541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b="1">
                <a:solidFill>
                  <a:srgbClr val="82CBE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活动步骤</a:t>
            </a:r>
            <a:endParaRPr lang="zh-CN" altLang="en-US" b="1">
              <a:solidFill>
                <a:srgbClr val="82CBE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88471" y="1862541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b="1">
                <a:solidFill>
                  <a:srgbClr val="F0CB7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活动要求</a:t>
            </a:r>
            <a:endParaRPr lang="zh-CN" altLang="en-US" b="1">
              <a:solidFill>
                <a:srgbClr val="F0CB7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2167255" y="751840"/>
            <a:ext cx="732091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“让自然的美流入你的手机——自然风光摄影展示会”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98025" y="628015"/>
            <a:ext cx="23495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单元综合实践活动方案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49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49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99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2" grpId="0" bldLvl="0" animBg="1"/>
      <p:bldP spid="2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31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4247515" y="221615"/>
            <a:ext cx="68808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活动评价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根据下面的综合实践活动评价表，由教师组织开展评价。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0140" y="1143635"/>
            <a:ext cx="5304790" cy="5422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31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1" name="TextBox 76"/>
          <p:cNvSpPr txBox="1"/>
          <p:nvPr/>
        </p:nvSpPr>
        <p:spPr>
          <a:xfrm>
            <a:off x="3918585" y="2024380"/>
            <a:ext cx="7089775" cy="20300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5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第</a:t>
            </a:r>
            <a:r>
              <a:rPr lang="zh-CN" sz="5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二</a:t>
            </a:r>
            <a:r>
              <a:rPr lang="zh-CN" sz="5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单元</a:t>
            </a:r>
            <a:endParaRPr sz="72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  <a:p>
            <a:pPr algn="ctr"/>
            <a:r>
              <a:rPr sz="7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审美大自然</a:t>
            </a:r>
            <a:endParaRPr sz="72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921240" y="154305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127"/>
            <a:ext cx="12192000" cy="6858000"/>
          </a:xfrm>
          <a:prstGeom prst="rect">
            <a:avLst/>
          </a:prstGeom>
          <a:noFill/>
        </p:spPr>
      </p:pic>
      <p:sp>
        <p:nvSpPr>
          <p:cNvPr id="27" name="TextBox 29"/>
          <p:cNvSpPr txBox="1"/>
          <p:nvPr/>
        </p:nvSpPr>
        <p:spPr>
          <a:xfrm>
            <a:off x="754048" y="2037977"/>
            <a:ext cx="7571303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4">
                    <a:lumMod val="75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感谢</a:t>
            </a:r>
            <a:r>
              <a:rPr lang="zh-CN" altLang="en-US" sz="7200" dirty="0">
                <a:solidFill>
                  <a:schemeClr val="accent2"/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您的</a:t>
            </a:r>
            <a:r>
              <a:rPr lang="zh-CN" altLang="en-US" sz="7200" dirty="0" smtClean="0">
                <a:solidFill>
                  <a:schemeClr val="accent3">
                    <a:lumMod val="75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聆听</a:t>
            </a:r>
            <a:r>
              <a:rPr lang="zh-CN" altLang="en-US" sz="7200" dirty="0" smtClean="0">
                <a:solidFill>
                  <a:schemeClr val="accent1"/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指导</a:t>
            </a:r>
            <a:endParaRPr lang="zh-CN" altLang="en-US" sz="7200" dirty="0">
              <a:solidFill>
                <a:schemeClr val="accent1"/>
              </a:solidFill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6935" y="3590974"/>
            <a:ext cx="4703132" cy="368300"/>
            <a:chOff x="1861105" y="3589691"/>
            <a:chExt cx="5180832" cy="368300"/>
          </a:xfrm>
        </p:grpSpPr>
        <p:sp>
          <p:nvSpPr>
            <p:cNvPr id="29" name="矩形 28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53448" y="3589691"/>
              <a:ext cx="4785550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华文细黑" panose="02010600040101010101" charset="-122"/>
                </a:rPr>
                <a:t>美</a:t>
              </a:r>
              <a:r>
                <a:rPr lang="en-US" altLang="zh-CN" dirty="0" smtClean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华文细黑" panose="02010600040101010101" charset="-122"/>
                </a:rPr>
                <a:t> </a:t>
              </a:r>
              <a:r>
                <a:rPr lang="zh-CN" altLang="en-US" dirty="0" smtClean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华文细黑" panose="02010600040101010101" charset="-122"/>
                </a:rPr>
                <a:t>育</a:t>
              </a:r>
              <a:r>
                <a:rPr lang="en-US" altLang="zh-CN" dirty="0" smtClean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华文细黑" panose="02010600040101010101" charset="-122"/>
                </a:rPr>
                <a:t> </a:t>
              </a:r>
              <a:endParaRPr lang="en-US" altLang="zh-CN" dirty="0" smtClean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细黑" panose="0201060004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5410" y="173990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38421" y="5314620"/>
            <a:ext cx="10116105" cy="93726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l" defTabSz="41275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1800" dirty="0">
                <a:latin typeface="微软雅黑" panose="020B0503020204020204" charset="-122"/>
                <a:ea typeface="微软雅黑" panose="020B0503020204020204" charset="-122"/>
                <a:sym typeface="华文细黑" panose="02010600040101010101" charset="-122"/>
              </a:rPr>
              <a:t>人、水、空气、山脉、河流、微生物、植物、动物、地球、宇宙等等，都属于大自然的范畴。自然美是各种自然景象的属性和非自然景象原本就有的美的特质。</a:t>
            </a:r>
            <a:endParaRPr lang="en-US" sz="1800" dirty="0">
              <a:latin typeface="微软雅黑" panose="020B0503020204020204" charset="-122"/>
              <a:ea typeface="微软雅黑" panose="020B0503020204020204" charset="-122"/>
              <a:sym typeface="华文细黑" panose="02010600040101010101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单元提要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229" y="5982129"/>
            <a:ext cx="12192000" cy="1787302"/>
          </a:xfrm>
          <a:prstGeom prst="rect">
            <a:avLst/>
          </a:prstGeom>
          <a:noFill/>
        </p:spPr>
      </p:pic>
      <p:sp>
        <p:nvSpPr>
          <p:cNvPr id="21" name="TextBox 76"/>
          <p:cNvSpPr txBox="1"/>
          <p:nvPr/>
        </p:nvSpPr>
        <p:spPr>
          <a:xfrm>
            <a:off x="4815647" y="45672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第 </a:t>
            </a:r>
            <a:r>
              <a:rPr lang="en-US" altLang="zh-CN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5</a:t>
            </a:r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/>
                <a:sym typeface="华文细黑" panose="02010600040101010101" charset="-122"/>
              </a:rPr>
              <a:t> 课　自然景象审美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210050" y="2139950"/>
            <a:ext cx="298513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学习目标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48" name="组合 47"/>
          <p:cNvGrpSpPr/>
          <p:nvPr>
            <p:custDataLst>
              <p:tags r:id="rId4"/>
            </p:custDataLst>
          </p:nvPr>
        </p:nvGrpSpPr>
        <p:grpSpPr>
          <a:xfrm>
            <a:off x="4346095" y="2788691"/>
            <a:ext cx="1228997" cy="1304543"/>
            <a:chOff x="748600" y="1708351"/>
            <a:chExt cx="1083469" cy="1083470"/>
          </a:xfrm>
        </p:grpSpPr>
        <p:sp>
          <p:nvSpPr>
            <p:cNvPr id="5" name="任意多边形 4"/>
            <p:cNvSpPr/>
            <p:nvPr>
              <p:custDataLst>
                <p:tags r:id="rId5"/>
              </p:custDataLst>
            </p:nvPr>
          </p:nvSpPr>
          <p:spPr>
            <a:xfrm>
              <a:off x="748600" y="1825304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FFCA08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6"/>
              </p:custDataLst>
            </p:nvPr>
          </p:nvSpPr>
          <p:spPr>
            <a:xfrm>
              <a:off x="812895" y="1708351"/>
              <a:ext cx="1019174" cy="1019174"/>
            </a:xfrm>
            <a:prstGeom prst="ellipse">
              <a:avLst/>
            </a:prstGeom>
            <a:solidFill>
              <a:srgbClr val="FFCA08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FFCA08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ONE</a:t>
              </a:r>
              <a:endParaRPr lang="en-US" altLang="zh-CN" smtClean="0">
                <a:solidFill>
                  <a:srgbClr val="FFCA08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114165" y="4156710"/>
            <a:ext cx="1718310" cy="1565910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了解自然景象的美学特点，学习运用相关知识和审美方法审美自然景物。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9" name="组合 48"/>
          <p:cNvGrpSpPr/>
          <p:nvPr>
            <p:custDataLst>
              <p:tags r:id="rId8"/>
            </p:custDataLst>
          </p:nvPr>
        </p:nvGrpSpPr>
        <p:grpSpPr>
          <a:xfrm>
            <a:off x="7310883" y="2788691"/>
            <a:ext cx="1228997" cy="1304543"/>
            <a:chOff x="3362322" y="1833156"/>
            <a:chExt cx="1083469" cy="1083470"/>
          </a:xfrm>
        </p:grpSpPr>
        <p:sp>
          <p:nvSpPr>
            <p:cNvPr id="7" name="任意多边形 6"/>
            <p:cNvSpPr/>
            <p:nvPr>
              <p:custDataLst>
                <p:tags r:id="rId9"/>
              </p:custDataLst>
            </p:nvPr>
          </p:nvSpPr>
          <p:spPr>
            <a:xfrm>
              <a:off x="3362322" y="1950109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F8931D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>
              <p:custDataLst>
                <p:tags r:id="rId10"/>
              </p:custDataLst>
            </p:nvPr>
          </p:nvSpPr>
          <p:spPr>
            <a:xfrm>
              <a:off x="3426617" y="1833156"/>
              <a:ext cx="1019174" cy="1019174"/>
            </a:xfrm>
            <a:prstGeom prst="ellipse">
              <a:avLst/>
            </a:prstGeom>
            <a:solidFill>
              <a:srgbClr val="F8931D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F8931D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TWO</a:t>
              </a:r>
              <a:endParaRPr lang="en-US" altLang="zh-CN" smtClean="0">
                <a:solidFill>
                  <a:srgbClr val="F8931D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7195185" y="4156710"/>
            <a:ext cx="1812925" cy="1861185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在体验活动中，深刻理解自然美的审美意义，通过讨论、辩论、探究活动，把握自然景物的审美特征和规律。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5" name="组合 44"/>
          <p:cNvGrpSpPr/>
          <p:nvPr>
            <p:custDataLst>
              <p:tags r:id="rId12"/>
            </p:custDataLst>
          </p:nvPr>
        </p:nvGrpSpPr>
        <p:grpSpPr>
          <a:xfrm>
            <a:off x="10275672" y="2788691"/>
            <a:ext cx="1228997" cy="1304543"/>
            <a:chOff x="5976044" y="1708351"/>
            <a:chExt cx="1083469" cy="1083470"/>
          </a:xfrm>
        </p:grpSpPr>
        <p:sp>
          <p:nvSpPr>
            <p:cNvPr id="36" name="任意多边形 35"/>
            <p:cNvSpPr/>
            <p:nvPr>
              <p:custDataLst>
                <p:tags r:id="rId13"/>
              </p:custDataLst>
            </p:nvPr>
          </p:nvSpPr>
          <p:spPr>
            <a:xfrm>
              <a:off x="5976044" y="1825304"/>
              <a:ext cx="1005238" cy="966517"/>
            </a:xfrm>
            <a:custGeom>
              <a:avLst/>
              <a:gdLst>
                <a:gd name="connsiteX0" fmla="*/ 157228 w 1005238"/>
                <a:gd name="connsiteY0" fmla="*/ 0 h 966517"/>
                <a:gd name="connsiteX1" fmla="*/ 204730 w 1005238"/>
                <a:gd name="connsiteY1" fmla="*/ 42990 h 966517"/>
                <a:gd name="connsiteX2" fmla="*/ 151324 w 1005238"/>
                <a:gd name="connsiteY2" fmla="*/ 107719 h 966517"/>
                <a:gd name="connsiteX3" fmla="*/ 64294 w 1005238"/>
                <a:gd name="connsiteY3" fmla="*/ 392634 h 966517"/>
                <a:gd name="connsiteX4" fmla="*/ 573881 w 1005238"/>
                <a:gd name="connsiteY4" fmla="*/ 902221 h 966517"/>
                <a:gd name="connsiteX5" fmla="*/ 934214 w 1005238"/>
                <a:gd name="connsiteY5" fmla="*/ 752967 h 966517"/>
                <a:gd name="connsiteX6" fmla="*/ 957734 w 1005238"/>
                <a:gd name="connsiteY6" fmla="*/ 724460 h 966517"/>
                <a:gd name="connsiteX7" fmla="*/ 1005238 w 1005238"/>
                <a:gd name="connsiteY7" fmla="*/ 767451 h 966517"/>
                <a:gd name="connsiteX8" fmla="*/ 979678 w 1005238"/>
                <a:gd name="connsiteY8" fmla="*/ 798431 h 966517"/>
                <a:gd name="connsiteX9" fmla="*/ 573882 w 1005238"/>
                <a:gd name="connsiteY9" fmla="*/ 966517 h 966517"/>
                <a:gd name="connsiteX10" fmla="*/ 0 w 1005238"/>
                <a:gd name="connsiteY10" fmla="*/ 392635 h 966517"/>
                <a:gd name="connsiteX11" fmla="*/ 98010 w 1005238"/>
                <a:gd name="connsiteY11" fmla="*/ 71772 h 96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5238" h="966517">
                  <a:moveTo>
                    <a:pt x="157228" y="0"/>
                  </a:moveTo>
                  <a:lnTo>
                    <a:pt x="204730" y="42990"/>
                  </a:lnTo>
                  <a:lnTo>
                    <a:pt x="151324" y="107719"/>
                  </a:lnTo>
                  <a:cubicBezTo>
                    <a:pt x="96378" y="189050"/>
                    <a:pt x="64294" y="287095"/>
                    <a:pt x="64294" y="392634"/>
                  </a:cubicBezTo>
                  <a:cubicBezTo>
                    <a:pt x="64294" y="674071"/>
                    <a:pt x="292444" y="902221"/>
                    <a:pt x="573881" y="902221"/>
                  </a:cubicBezTo>
                  <a:cubicBezTo>
                    <a:pt x="714600" y="902221"/>
                    <a:pt x="841996" y="845184"/>
                    <a:pt x="934214" y="752967"/>
                  </a:cubicBezTo>
                  <a:lnTo>
                    <a:pt x="957734" y="724460"/>
                  </a:lnTo>
                  <a:lnTo>
                    <a:pt x="1005238" y="767451"/>
                  </a:lnTo>
                  <a:lnTo>
                    <a:pt x="979678" y="798431"/>
                  </a:lnTo>
                  <a:cubicBezTo>
                    <a:pt x="875826" y="902283"/>
                    <a:pt x="732355" y="966517"/>
                    <a:pt x="573882" y="966517"/>
                  </a:cubicBezTo>
                  <a:cubicBezTo>
                    <a:pt x="256936" y="966517"/>
                    <a:pt x="0" y="709581"/>
                    <a:pt x="0" y="392635"/>
                  </a:cubicBezTo>
                  <a:cubicBezTo>
                    <a:pt x="0" y="273780"/>
                    <a:pt x="36132" y="163365"/>
                    <a:pt x="98010" y="71772"/>
                  </a:cubicBezTo>
                  <a:close/>
                </a:path>
              </a:pathLst>
            </a:custGeom>
            <a:solidFill>
              <a:srgbClr val="C74227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4"/>
              </p:custDataLst>
            </p:nvPr>
          </p:nvSpPr>
          <p:spPr>
            <a:xfrm>
              <a:off x="6040339" y="1708351"/>
              <a:ext cx="1019174" cy="1019174"/>
            </a:xfrm>
            <a:prstGeom prst="ellipse">
              <a:avLst/>
            </a:prstGeom>
            <a:solidFill>
              <a:srgbClr val="C74227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mtClean="0">
                  <a:solidFill>
                    <a:srgbClr val="C74227">
                      <a:lumMod val="50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THREE</a:t>
              </a:r>
              <a:endParaRPr lang="en-US" altLang="zh-CN" smtClean="0">
                <a:solidFill>
                  <a:srgbClr val="C74227">
                    <a:lumMod val="50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</p:grp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10100347" y="4156671"/>
            <a:ext cx="1702398" cy="1271270"/>
          </a:xfrm>
          <a:prstGeom prst="rect">
            <a:avLst/>
          </a:prstGeom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激发主动探寻自然美的积极性，增强对自然审美的认同。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云南石林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7740" y="1518920"/>
            <a:ext cx="597408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云南石林世界地质公园位于云南省昆明市石林彝族自治县境内，占地总面积 400 平方千米（图 2-1）。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的事物构成了自然的美景。石林因其发育演化的古老性、复杂性、多期性和珍稀性以及景观形态的多样性，成为世界上反映此类喀斯特地质地貌遗迹的典型范例和“石林”二字的起源地，具有很高的旅游地学科普和审美价值。高大的剑状、柱状、蘑菇状、塔状等石灰岩柱；溶丘、洼地、漏斗、暗河、溶洞、石芽、钟乳、溶蚀湖、天生桥、断崖瀑布、锥状山峰等，构成了一幅喀斯特地质地貌全景图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1495" y="56959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体验建议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0" y="2027555"/>
            <a:ext cx="4241165" cy="308864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华文细黑" panose="02010600040101010101" charset="-122"/>
              </a:rPr>
              <a:t>云南石林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7445" y="1478280"/>
            <a:ext cx="989711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由石林的美景我们可以总结出自然景象有以下四个主要特点。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1495" y="569595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实例分析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sp>
        <p:nvSpPr>
          <p:cNvPr id="37" name="矩形 36"/>
          <p:cNvSpPr/>
          <p:nvPr>
            <p:custDataLst>
              <p:tags r:id="rId1"/>
            </p:custDataLst>
          </p:nvPr>
        </p:nvSpPr>
        <p:spPr>
          <a:xfrm>
            <a:off x="1595120" y="2977515"/>
            <a:ext cx="820420" cy="633095"/>
          </a:xfrm>
          <a:prstGeom prst="rect">
            <a:avLst/>
          </a:prstGeom>
          <a:solidFill>
            <a:srgbClr val="8590CA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2"/>
            </p:custDataLst>
          </p:nvPr>
        </p:nvSpPr>
        <p:spPr>
          <a:xfrm>
            <a:off x="2110105" y="2680335"/>
            <a:ext cx="510540" cy="485775"/>
          </a:xfrm>
          <a:prstGeom prst="rect">
            <a:avLst/>
          </a:prstGeom>
          <a:solidFill>
            <a:srgbClr val="8590CA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3"/>
            </p:custDataLst>
          </p:nvPr>
        </p:nvSpPr>
        <p:spPr>
          <a:xfrm>
            <a:off x="1661795" y="3171190"/>
            <a:ext cx="687070" cy="36068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en-US" altLang="zh-CN" sz="16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>
            <p:custDataLst>
              <p:tags r:id="rId4"/>
            </p:custDataLst>
          </p:nvPr>
        </p:nvSpPr>
        <p:spPr>
          <a:xfrm>
            <a:off x="1975485" y="2548255"/>
            <a:ext cx="320040" cy="325755"/>
          </a:xfrm>
          <a:prstGeom prst="rect">
            <a:avLst/>
          </a:prstGeom>
          <a:solidFill>
            <a:srgbClr val="8590CA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675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>
            <p:custDataLst>
              <p:tags r:id="rId5"/>
            </p:custDataLst>
          </p:nvPr>
        </p:nvSpPr>
        <p:spPr>
          <a:xfrm>
            <a:off x="1727200" y="2680335"/>
            <a:ext cx="179070" cy="176530"/>
          </a:xfrm>
          <a:prstGeom prst="rect">
            <a:avLst/>
          </a:prstGeom>
          <a:solidFill>
            <a:srgbClr val="8590CA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>
            <p:custDataLst>
              <p:tags r:id="rId6"/>
            </p:custDataLst>
          </p:nvPr>
        </p:nvSpPr>
        <p:spPr>
          <a:xfrm>
            <a:off x="1595120" y="2548255"/>
            <a:ext cx="93345" cy="99695"/>
          </a:xfrm>
          <a:prstGeom prst="rect">
            <a:avLst/>
          </a:prstGeom>
          <a:solidFill>
            <a:srgbClr val="8590CA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>
            <p:custDataLst>
              <p:tags r:id="rId7"/>
            </p:custDataLst>
          </p:nvPr>
        </p:nvSpPr>
        <p:spPr>
          <a:xfrm>
            <a:off x="941070" y="3801745"/>
            <a:ext cx="2060575" cy="1899920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/>
          </a:bodyPr>
          <a:p>
            <a:pPr algn="just" fontAlgn="auto">
              <a:lnSpc>
                <a:spcPct val="130000"/>
              </a:lnSpc>
            </a:pPr>
            <a:r>
              <a:rPr lang="zh-CN" altLang="en-US" sz="1600" spc="15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（1）构成自然美的先决条件是自然景象本身的质料、色彩、形状等自然特征。</a:t>
            </a:r>
            <a:endParaRPr lang="zh-CN" altLang="en-US" sz="1600" spc="15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>
            <p:custDataLst>
              <p:tags r:id="rId8"/>
            </p:custDataLst>
          </p:nvPr>
        </p:nvSpPr>
        <p:spPr>
          <a:xfrm>
            <a:off x="4326255" y="2977515"/>
            <a:ext cx="820420" cy="633095"/>
          </a:xfrm>
          <a:prstGeom prst="rect">
            <a:avLst/>
          </a:prstGeom>
          <a:solidFill>
            <a:srgbClr val="8EAADC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>
            <p:custDataLst>
              <p:tags r:id="rId9"/>
            </p:custDataLst>
          </p:nvPr>
        </p:nvSpPr>
        <p:spPr>
          <a:xfrm>
            <a:off x="4841240" y="2680335"/>
            <a:ext cx="510540" cy="485775"/>
          </a:xfrm>
          <a:prstGeom prst="rect">
            <a:avLst/>
          </a:prstGeom>
          <a:solidFill>
            <a:srgbClr val="8EAADC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>
            <p:custDataLst>
              <p:tags r:id="rId10"/>
            </p:custDataLst>
          </p:nvPr>
        </p:nvSpPr>
        <p:spPr>
          <a:xfrm>
            <a:off x="4392930" y="3171190"/>
            <a:ext cx="687070" cy="36068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6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en-US" altLang="zh-CN" sz="1600" b="1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矩形 46"/>
          <p:cNvSpPr/>
          <p:nvPr>
            <p:custDataLst>
              <p:tags r:id="rId11"/>
            </p:custDataLst>
          </p:nvPr>
        </p:nvSpPr>
        <p:spPr>
          <a:xfrm>
            <a:off x="4706620" y="2548255"/>
            <a:ext cx="320040" cy="325755"/>
          </a:xfrm>
          <a:prstGeom prst="rect">
            <a:avLst/>
          </a:prstGeom>
          <a:solidFill>
            <a:srgbClr val="8EAADC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675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>
            <p:custDataLst>
              <p:tags r:id="rId12"/>
            </p:custDataLst>
          </p:nvPr>
        </p:nvSpPr>
        <p:spPr>
          <a:xfrm>
            <a:off x="4458335" y="2680335"/>
            <a:ext cx="179070" cy="176530"/>
          </a:xfrm>
          <a:prstGeom prst="rect">
            <a:avLst/>
          </a:prstGeom>
          <a:solidFill>
            <a:srgbClr val="8EAADC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>
            <p:custDataLst>
              <p:tags r:id="rId13"/>
            </p:custDataLst>
          </p:nvPr>
        </p:nvSpPr>
        <p:spPr>
          <a:xfrm>
            <a:off x="4326255" y="2548255"/>
            <a:ext cx="93345" cy="99695"/>
          </a:xfrm>
          <a:prstGeom prst="rect">
            <a:avLst/>
          </a:prstGeom>
          <a:solidFill>
            <a:srgbClr val="8EAADC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>
            <p:custDataLst>
              <p:tags r:id="rId14"/>
            </p:custDataLst>
          </p:nvPr>
        </p:nvSpPr>
        <p:spPr>
          <a:xfrm>
            <a:off x="3671570" y="3801745"/>
            <a:ext cx="2129790" cy="1899920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 lnSpcReduction="10000"/>
          </a:bodyPr>
          <a:p>
            <a:pPr algn="just" fontAlgn="auto">
              <a:lnSpc>
                <a:spcPct val="130000"/>
              </a:lnSpc>
            </a:pPr>
            <a:r>
              <a:rPr lang="zh-CN" altLang="en-US" sz="1600" spc="15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（2）自然美偏重于形式。一般来说，美的事物总是体现为内容与形式两方面的统一。</a:t>
            </a:r>
            <a:endParaRPr lang="zh-CN" altLang="en-US" sz="1600" spc="15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>
            <p:custDataLst>
              <p:tags r:id="rId15"/>
            </p:custDataLst>
          </p:nvPr>
        </p:nvSpPr>
        <p:spPr>
          <a:xfrm>
            <a:off x="7057390" y="2977515"/>
            <a:ext cx="820420" cy="633095"/>
          </a:xfrm>
          <a:prstGeom prst="rect">
            <a:avLst/>
          </a:prstGeom>
          <a:solidFill>
            <a:srgbClr val="79B6D3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>
            <p:custDataLst>
              <p:tags r:id="rId16"/>
            </p:custDataLst>
          </p:nvPr>
        </p:nvSpPr>
        <p:spPr>
          <a:xfrm>
            <a:off x="7572375" y="2680335"/>
            <a:ext cx="510540" cy="485775"/>
          </a:xfrm>
          <a:prstGeom prst="rect">
            <a:avLst/>
          </a:prstGeom>
          <a:solidFill>
            <a:srgbClr val="79B6D3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>
            <p:custDataLst>
              <p:tags r:id="rId17"/>
            </p:custDataLst>
          </p:nvPr>
        </p:nvSpPr>
        <p:spPr>
          <a:xfrm>
            <a:off x="7124065" y="3171190"/>
            <a:ext cx="687070" cy="36068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6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en-US" altLang="zh-CN" sz="1600" b="1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>
            <p:custDataLst>
              <p:tags r:id="rId18"/>
            </p:custDataLst>
          </p:nvPr>
        </p:nvSpPr>
        <p:spPr>
          <a:xfrm>
            <a:off x="7437755" y="2548255"/>
            <a:ext cx="320040" cy="325755"/>
          </a:xfrm>
          <a:prstGeom prst="rect">
            <a:avLst/>
          </a:prstGeom>
          <a:solidFill>
            <a:srgbClr val="79B6D3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675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>
            <p:custDataLst>
              <p:tags r:id="rId19"/>
            </p:custDataLst>
          </p:nvPr>
        </p:nvSpPr>
        <p:spPr>
          <a:xfrm>
            <a:off x="7189470" y="2680335"/>
            <a:ext cx="179070" cy="176530"/>
          </a:xfrm>
          <a:prstGeom prst="rect">
            <a:avLst/>
          </a:prstGeom>
          <a:solidFill>
            <a:srgbClr val="79B6D3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>
            <p:custDataLst>
              <p:tags r:id="rId20"/>
            </p:custDataLst>
          </p:nvPr>
        </p:nvSpPr>
        <p:spPr>
          <a:xfrm>
            <a:off x="7057390" y="2548255"/>
            <a:ext cx="93345" cy="99695"/>
          </a:xfrm>
          <a:prstGeom prst="rect">
            <a:avLst/>
          </a:prstGeom>
          <a:solidFill>
            <a:srgbClr val="79B6D3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>
            <p:custDataLst>
              <p:tags r:id="rId21"/>
            </p:custDataLst>
          </p:nvPr>
        </p:nvSpPr>
        <p:spPr>
          <a:xfrm>
            <a:off x="6403340" y="3801745"/>
            <a:ext cx="2128520" cy="1899920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 fontScale="90000" lnSpcReduction="20000"/>
          </a:bodyPr>
          <a:p>
            <a:pPr algn="just" fontAlgn="auto">
              <a:lnSpc>
                <a:spcPct val="130000"/>
              </a:lnSpc>
            </a:pPr>
            <a:r>
              <a:rPr lang="zh-CN" altLang="en-US" sz="1600" spc="15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（3）自然美具有联想性。自然物之所以给人美感，往往与人们由此产生的联想有关，而且联想越丰富，越奇妙，这种美感就越浓烈。　</a:t>
            </a:r>
            <a:endParaRPr lang="zh-CN" altLang="en-US" sz="1600" spc="15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>
            <p:custDataLst>
              <p:tags r:id="rId22"/>
            </p:custDataLst>
          </p:nvPr>
        </p:nvSpPr>
        <p:spPr>
          <a:xfrm>
            <a:off x="9789160" y="2977515"/>
            <a:ext cx="820420" cy="633095"/>
          </a:xfrm>
          <a:prstGeom prst="rect">
            <a:avLst/>
          </a:prstGeom>
          <a:solidFill>
            <a:srgbClr val="7AC2C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>
            <p:custDataLst>
              <p:tags r:id="rId23"/>
            </p:custDataLst>
          </p:nvPr>
        </p:nvSpPr>
        <p:spPr>
          <a:xfrm>
            <a:off x="10303510" y="2680335"/>
            <a:ext cx="510540" cy="485775"/>
          </a:xfrm>
          <a:prstGeom prst="rect">
            <a:avLst/>
          </a:prstGeom>
          <a:solidFill>
            <a:srgbClr val="7AC2C7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24"/>
            </p:custDataLst>
          </p:nvPr>
        </p:nvSpPr>
        <p:spPr>
          <a:xfrm>
            <a:off x="9855200" y="3171190"/>
            <a:ext cx="687070" cy="36068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6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lang="en-US" altLang="zh-CN" sz="1600" b="1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>
            <p:custDataLst>
              <p:tags r:id="rId25"/>
            </p:custDataLst>
          </p:nvPr>
        </p:nvSpPr>
        <p:spPr>
          <a:xfrm>
            <a:off x="10168890" y="2548255"/>
            <a:ext cx="320040" cy="325755"/>
          </a:xfrm>
          <a:prstGeom prst="rect">
            <a:avLst/>
          </a:prstGeom>
          <a:solidFill>
            <a:srgbClr val="7AC2C7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675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>
            <p:custDataLst>
              <p:tags r:id="rId26"/>
            </p:custDataLst>
          </p:nvPr>
        </p:nvSpPr>
        <p:spPr>
          <a:xfrm>
            <a:off x="9920605" y="2680335"/>
            <a:ext cx="179070" cy="176530"/>
          </a:xfrm>
          <a:prstGeom prst="rect">
            <a:avLst/>
          </a:prstGeom>
          <a:solidFill>
            <a:srgbClr val="7AC2C7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矩形 60"/>
          <p:cNvSpPr/>
          <p:nvPr>
            <p:custDataLst>
              <p:tags r:id="rId27"/>
            </p:custDataLst>
          </p:nvPr>
        </p:nvSpPr>
        <p:spPr>
          <a:xfrm>
            <a:off x="9789160" y="2548255"/>
            <a:ext cx="93345" cy="99695"/>
          </a:xfrm>
          <a:prstGeom prst="rect">
            <a:avLst/>
          </a:prstGeom>
          <a:solidFill>
            <a:srgbClr val="7AC2C7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0000" tIns="46800" rIns="90000" bIns="46800"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矩形 70"/>
          <p:cNvSpPr/>
          <p:nvPr>
            <p:custDataLst>
              <p:tags r:id="rId28"/>
            </p:custDataLst>
          </p:nvPr>
        </p:nvSpPr>
        <p:spPr>
          <a:xfrm>
            <a:off x="9135110" y="3801745"/>
            <a:ext cx="2128520" cy="1899920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/>
          </a:bodyPr>
          <a:p>
            <a:pPr algn="just" fontAlgn="auto">
              <a:lnSpc>
                <a:spcPct val="130000"/>
              </a:lnSpc>
            </a:pPr>
            <a:r>
              <a:rPr lang="zh-CN" altLang="en-US" sz="1600" spc="15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（4）自然美具有变易性。自然美的变易性是指自然美具有变动不居的特点。</a:t>
            </a:r>
            <a:endParaRPr lang="zh-CN" altLang="en-US" sz="1600" spc="15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7125" y="1610360"/>
            <a:ext cx="568642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景象是既包括单个自然物与自然现象的美，也包括由多个自然物与自然现象所组成的自然风光美。它既包括了春光明媚、色彩柔和、奇花异草组成的使人赏心悦目的优美，也包括乌云翻滚、雷鸣电闪、狂风暴雨、深渊绝壁所组成的壮美，还包括穷山恶水、绿瘦红残的凄美。当然也包括石涛怒卷、嵯峨奔放的云南石林的奇伟。例如，胡杨之美（图 2-2）在于对生命的认知、在于韧性的延展、在于精神的抗争。这种独特性，是需要认真审视的。所以，审美自然景象，应把握其美的特征。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6675" y="331470"/>
            <a:ext cx="209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正粗黑简体" panose="02000000000000000000" charset="-122"/>
                <a:ea typeface="方正正粗黑简体" panose="02000000000000000000" charset="-122"/>
              </a:rPr>
              <a:t>审美认知</a:t>
            </a:r>
            <a:endParaRPr lang="zh-CN" altLang="en-US" sz="3200"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4185" y="2131695"/>
            <a:ext cx="4321810" cy="291909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2_1"/>
  <p:tag name="KSO_WM_UNIT_ID" val="diagram160488_4*l_h_f*1_2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h_a"/>
  <p:tag name="KSO_WM_UNIT_INDEX" val="1_2_1"/>
  <p:tag name="KSO_WM_UNIT_ID" val="diagram160231_4*l_h_a*1_2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i"/>
  <p:tag name="KSO_WM_UNIT_INDEX" val="1_2"/>
  <p:tag name="KSO_WM_UNIT_ID" val="diagram160231_4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31_4*i*15"/>
  <p:tag name="KSO_WM_TEMPLATE_CATEGORY" val="diagram"/>
  <p:tag name="KSO_WM_TEMPLATE_INDEX" val="160231"/>
  <p:tag name="KSO_WM_UNIT_INDEX" val="15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h_f"/>
  <p:tag name="KSO_WM_UNIT_INDEX" val="1_3_1"/>
  <p:tag name="KSO_WM_UNIT_ID" val="diagram160231_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5"/>
  <p:tag name="KSO_WM_UNIT_TEXT_FILL_TYPE" val="1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h_a"/>
  <p:tag name="KSO_WM_UNIT_INDEX" val="1_3_1"/>
  <p:tag name="KSO_WM_UNIT_ID" val="diagram160231_4*l_h_a*1_3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i"/>
  <p:tag name="KSO_WM_UNIT_INDEX" val="1_3"/>
  <p:tag name="KSO_WM_UNIT_ID" val="diagram160231_4*l_i*1_3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31_4*i*22"/>
  <p:tag name="KSO_WM_TEMPLATE_CATEGORY" val="diagram"/>
  <p:tag name="KSO_WM_TEMPLATE_INDEX" val="160231"/>
  <p:tag name="KSO_WM_UNIT_INDEX" val="22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h_f"/>
  <p:tag name="KSO_WM_UNIT_INDEX" val="1_4_1"/>
  <p:tag name="KSO_WM_UNIT_ID" val="diagram160231_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5"/>
  <p:tag name="KSO_WM_UNIT_TEXT_FILL_TYPE" val="1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h_a"/>
  <p:tag name="KSO_WM_UNIT_INDEX" val="1_4_1"/>
  <p:tag name="KSO_WM_UNIT_ID" val="diagram160231_4*l_h_a*1_4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i"/>
  <p:tag name="KSO_WM_UNIT_INDEX" val="1_4"/>
  <p:tag name="KSO_WM_UNIT_ID" val="diagram160231_4*l_i*1_4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13"/>
  <p:tag name="KSO_WM_TEMPLATE_CATEGORY" val="diagram"/>
  <p:tag name="KSO_WM_TEMPLATE_INDEX" val="160488"/>
  <p:tag name="KSO_WM_UNIT_INDEX" val="13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a"/>
  <p:tag name="KSO_WM_UNIT_INDEX" val="1"/>
  <p:tag name="KSO_WM_UNIT_ID" val="diagram160488_4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1"/>
  <p:tag name="KSO_WM_TEMPLATE_CATEGORY" val="diagram"/>
  <p:tag name="KSO_WM_TEMPLATE_INDEX" val="160488"/>
  <p:tag name="KSO_WM_UNIT_INDEX" val="1"/>
</p:tagLst>
</file>

<file path=ppt/tags/tag114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1"/>
  <p:tag name="KSO_WM_UNIT_ID" val="diagram160488_4*l_i*1_1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</p:tagLst>
</file>

<file path=ppt/tags/tag115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1_1"/>
  <p:tag name="KSO_WM_UNIT_ID" val="diagram160488_4*l_h_a*1_1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16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1_1"/>
  <p:tag name="KSO_WM_UNIT_ID" val="diagram160488_4*l_h_f*1_1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7"/>
  <p:tag name="KSO_WM_TEMPLATE_CATEGORY" val="diagram"/>
  <p:tag name="KSO_WM_TEMPLATE_INDEX" val="160488"/>
  <p:tag name="KSO_WM_UNIT_INDEX" val="7"/>
</p:tagLst>
</file>

<file path=ppt/tags/tag118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2"/>
  <p:tag name="KSO_WM_UNIT_ID" val="diagram160488_4*l_i*1_2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</p:tagLst>
</file>

<file path=ppt/tags/tag119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2_1"/>
  <p:tag name="KSO_WM_UNIT_ID" val="diagram160488_4*l_h_a*1_2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3"/>
  <p:tag name="KSO_WM_UNIT_ID" val="diagram160488_4*l_i*1_3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</p:tagLst>
</file>

<file path=ppt/tags/tag120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2_1"/>
  <p:tag name="KSO_WM_UNIT_ID" val="diagram160488_4*l_h_f*1_2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13"/>
  <p:tag name="KSO_WM_TEMPLATE_CATEGORY" val="diagram"/>
  <p:tag name="KSO_WM_TEMPLATE_INDEX" val="160488"/>
  <p:tag name="KSO_WM_UNIT_INDEX" val="13"/>
</p:tagLst>
</file>

<file path=ppt/tags/tag122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3"/>
  <p:tag name="KSO_WM_UNIT_ID" val="diagram160488_4*l_i*1_3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</p:tagLst>
</file>

<file path=ppt/tags/tag123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3_1"/>
  <p:tag name="KSO_WM_UNIT_ID" val="diagram160488_4*l_h_a*1_3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7"/>
  <p:tag name="KSO_WM_UNIT_FILL_TYPE" val="1"/>
  <p:tag name="KSO_WM_UNIT_TEXT_FILL_FORE_SCHEMECOLOR_INDEX" val="7"/>
  <p:tag name="KSO_WM_UNIT_TEXT_FILL_TYPE" val="1"/>
</p:tagLst>
</file>

<file path=ppt/tags/tag124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3_1"/>
  <p:tag name="KSO_WM_UNIT_ID" val="diagram160488_4*l_h_f*1_3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160390_4*l_h_i*1_1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160390_4*l_h_i*1_1_2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160390_4*l_h_a*1_1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28.xml><?xml version="1.0" encoding="utf-8"?>
<p:tagLst xmlns:p="http://schemas.openxmlformats.org/presentationml/2006/main">
  <p:tag name="KSO_WM_UNIT_SUBTYPE" val="a"/>
  <p:tag name="KSO_WM_UNIT_PRESET_TEXT" val="单击此处输入你的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390_4*l_h_f*1_1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160390_4*l_h_i*1_2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3_1"/>
  <p:tag name="KSO_WM_UNIT_ID" val="diagram160488_4*l_h_a*1_3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7"/>
  <p:tag name="KSO_WM_UNIT_FILL_TYPE" val="1"/>
  <p:tag name="KSO_WM_UNIT_TEXT_FILL_FORE_SCHEMECOLOR_INDEX" val="7"/>
  <p:tag name="KSO_WM_UNIT_TEXT_FILL_TYPE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160390_4*l_h_i*1_2_2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160390_4*l_h_a*1_2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32.xml><?xml version="1.0" encoding="utf-8"?>
<p:tagLst xmlns:p="http://schemas.openxmlformats.org/presentationml/2006/main">
  <p:tag name="KSO_WM_UNIT_SUBTYPE" val="a"/>
  <p:tag name="KSO_WM_UNIT_PRESET_TEXT" val="单击此处输入你的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160390_4*l_h_f*1_2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160390_4*l_h_i*1_3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160390_4*l_h_i*1_3_2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160390_4*l_h_a*1_3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36.xml><?xml version="1.0" encoding="utf-8"?>
<p:tagLst xmlns:p="http://schemas.openxmlformats.org/presentationml/2006/main">
  <p:tag name="KSO_WM_UNIT_SUBTYPE" val="a"/>
  <p:tag name="KSO_WM_UNIT_PRESET_TEXT" val="单击此处输入你的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160390_4*l_h_f*1_3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160390_4*l_h_i*1_4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160390_4*l_h_i*1_4_2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3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160390_4*l_h_a*1_4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4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3_1"/>
  <p:tag name="KSO_WM_UNIT_ID" val="diagram160488_4*l_h_f*1_3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UNIT_SUBTYPE" val="a"/>
  <p:tag name="KSO_WM_UNIT_PRESET_TEXT" val="单击此处输入你的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160390_4*l_h_f*1_4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PA" val="v4.0.0"/>
</p:tagLst>
</file>

<file path=ppt/tags/tag142.xml><?xml version="1.0" encoding="utf-8"?>
<p:tagLst xmlns:p="http://schemas.openxmlformats.org/presentationml/2006/main">
  <p:tag name="PA" val="v4.0.0"/>
</p:tagLst>
</file>

<file path=ppt/tags/tag143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a"/>
  <p:tag name="KSO_WM_UNIT_INDEX" val="1"/>
  <p:tag name="KSO_WM_UNIT_ID" val="diagram160488_4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1"/>
  <p:tag name="KSO_WM_TEMPLATE_CATEGORY" val="diagram"/>
  <p:tag name="KSO_WM_TEMPLATE_INDEX" val="160488"/>
  <p:tag name="KSO_WM_UNIT_INDEX" val="1"/>
</p:tagLst>
</file>

<file path=ppt/tags/tag145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1"/>
  <p:tag name="KSO_WM_UNIT_ID" val="diagram160488_4*l_i*1_1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</p:tagLst>
</file>

<file path=ppt/tags/tag146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1_1"/>
  <p:tag name="KSO_WM_UNIT_ID" val="diagram160488_4*l_h_a*1_1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47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1_1"/>
  <p:tag name="KSO_WM_UNIT_ID" val="diagram160488_4*l_h_f*1_1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7"/>
  <p:tag name="KSO_WM_TEMPLATE_CATEGORY" val="diagram"/>
  <p:tag name="KSO_WM_TEMPLATE_INDEX" val="160488"/>
  <p:tag name="KSO_WM_UNIT_INDEX" val="7"/>
</p:tagLst>
</file>

<file path=ppt/tags/tag149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2"/>
  <p:tag name="KSO_WM_UNIT_ID" val="diagram160488_4*l_i*1_2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</p:tagLst>
</file>

<file path=ppt/tags/tag1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60546_3*l_h_i*1_1_1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50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2_1"/>
  <p:tag name="KSO_WM_UNIT_ID" val="diagram160488_4*l_h_a*1_2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151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2_1"/>
  <p:tag name="KSO_WM_UNIT_ID" val="diagram160488_4*l_h_f*1_2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13"/>
  <p:tag name="KSO_WM_TEMPLATE_CATEGORY" val="diagram"/>
  <p:tag name="KSO_WM_TEMPLATE_INDEX" val="160488"/>
  <p:tag name="KSO_WM_UNIT_INDEX" val="13"/>
</p:tagLst>
</file>

<file path=ppt/tags/tag153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3"/>
  <p:tag name="KSO_WM_UNIT_ID" val="diagram160488_4*l_i*1_3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</p:tagLst>
</file>

<file path=ppt/tags/tag154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3_1"/>
  <p:tag name="KSO_WM_UNIT_ID" val="diagram160488_4*l_h_a*1_3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7"/>
  <p:tag name="KSO_WM_UNIT_FILL_TYPE" val="1"/>
  <p:tag name="KSO_WM_UNIT_TEXT_FILL_FORE_SCHEMECOLOR_INDEX" val="7"/>
  <p:tag name="KSO_WM_UNIT_TEXT_FILL_TYPE" val="1"/>
</p:tagLst>
</file>

<file path=ppt/tags/tag155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3_1"/>
  <p:tag name="KSO_WM_UNIT_ID" val="diagram160488_4*l_h_f*1_3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PA" val="v4.0.0"/>
</p:tagLst>
</file>

<file path=ppt/tags/tag157.xml><?xml version="1.0" encoding="utf-8"?>
<p:tagLst xmlns:p="http://schemas.openxmlformats.org/presentationml/2006/main">
  <p:tag name="PA" val="v4.0.0"/>
</p:tagLst>
</file>

<file path=ppt/tags/tag158.xml><?xml version="1.0" encoding="utf-8"?>
<p:tagLst xmlns:p="http://schemas.openxmlformats.org/presentationml/2006/main">
  <p:tag name="COMMONDATA" val="eyJoZGlkIjoiNzQ3MTk3OTEyZDg4NzA3ZGRmN2U4ZTcxY2Y1ODYwYzQifQ=="/>
</p:tagLst>
</file>

<file path=ppt/tags/tag1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160546_3*l_h_i*1_1_3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160546_3*l_h_i*1_1_2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160546_3*l_h_i*1_1_4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160546_3*l_h_i*1_1_5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a"/>
  <p:tag name="KSO_WM_UNIT_INDEX" val="1"/>
  <p:tag name="KSO_WM_UNIT_ID" val="diagram160488_4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2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160546_3*l_h_i*1_1_6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1.xml><?xml version="1.0" encoding="utf-8"?>
<p:tagLst xmlns:p="http://schemas.openxmlformats.org/presentationml/2006/main"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546_3*l_h_f*1_1_1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PRESET_TEXT" val="单击此处输入你的正文，文字是您思想的提炼"/>
  <p:tag name="KSO_WM_UNIT_SUBTYPE" val="a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160546_3*l_h_i*1_2_1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160546_3*l_h_i*1_2_3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160546_3*l_h_i*1_2_2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160546_3*l_h_i*1_2_4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160546_3*l_h_i*1_2_5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160546_3*l_h_i*1_2_6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160546_3*l_h_f*1_2_1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PRESET_TEXT" val="单击此处输入你的正文，文字是您思想的提炼"/>
  <p:tag name="KSO_WM_UNIT_SUBTYPE" val="a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diagram160546_3*l_h_i*1_3_6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1"/>
  <p:tag name="KSO_WM_TEMPLATE_CATEGORY" val="diagram"/>
  <p:tag name="KSO_WM_TEMPLATE_INDEX" val="160488"/>
  <p:tag name="KSO_WM_UNIT_INDEX" val="1"/>
</p:tagLst>
</file>

<file path=ppt/tags/tag3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160546_3*l_h_i*1_3_5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160546_3*l_h_i*1_3_1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160546_3*l_h_i*1_3_4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160546_3*l_h_i*1_3_3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160546_3*l_h_i*1_3_2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160546_3*l_h_f*1_3_1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PRESET_TEXT" val="单击此处输入你的正文，文字是您思想的提炼"/>
  <p:tag name="KSO_WM_UNIT_SUBTYPE" val="a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160546_3*l_h_i*1_4_1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160546_3*l_h_i*1_4_3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160546_3*l_h_i*1_4_2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160546_3*l_h_i*1_4_4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1"/>
  <p:tag name="KSO_WM_UNIT_ID" val="diagram160488_4*l_i*1_1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</p:tagLst>
</file>

<file path=ppt/tags/tag4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160546_3*l_h_i*1_4_5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diagram160546_3*l_h_i*1_4_6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160546_3*l_h_f*1_4_1"/>
  <p:tag name="KSO_WM_TEMPLATE_CATEGORY" val="diagram"/>
  <p:tag name="KSO_WM_TEMPLATE_INDEX" val="160546"/>
  <p:tag name="KSO_WM_UNIT_LAYERLEVEL" val="1_1_1"/>
  <p:tag name="KSO_WM_TAG_VERSION" val="1.0"/>
  <p:tag name="KSO_WM_BEAUTIFY_FLAG" val="#wm#"/>
  <p:tag name="KSO_WM_UNIT_PRESET_TEXT" val="单击此处输入你的正文，文字是您思想的提炼"/>
  <p:tag name="KSO_WM_UNIT_SUBTYPE" val="a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710_6*i*1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10_6*l_h_i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10_6*l_h_i*1_1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10_6*l_h_i*1_1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10_6*l_h_i*1_1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710_6*i*2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10_6*l_h_i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1_1"/>
  <p:tag name="KSO_WM_UNIT_ID" val="diagram160488_4*l_h_a*1_1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10_6*l_h_i*1_2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10_6*l_h_i*1_2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10_6*l_h_i*1_2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710_6*i*3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10_6*l_h_i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10_6*l_h_i*1_4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10_6*l_h_i*1_4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10_6*l_h_i*1_4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10_6*i*4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10_6*l_h_i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1_1"/>
  <p:tag name="KSO_WM_UNIT_ID" val="diagram160488_4*l_h_f*1_1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10_6*l_h_i*1_5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10_6*l_h_i*1_5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710_6*l_h_i*1_5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10_6*i*5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10_6*l_h_i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10_6*l_h_i*1_3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10_6*l_h_i*1_3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10_6*l_h_i*1_3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diagram710_6*i*6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710_6*l_h_i*1_6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7"/>
  <p:tag name="KSO_WM_TEMPLATE_CATEGORY" val="diagram"/>
  <p:tag name="KSO_WM_TEMPLATE_INDEX" val="160488"/>
  <p:tag name="KSO_WM_UNIT_INDEX" val="7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710_6*l_h_i*1_6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diagram710_6*l_h_i*1_6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710_6*l_h_i*1_6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10_6*l_h_f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74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10_6*l_h_f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75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10_6*l_h_f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10_6*l_h_f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77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10_6*l_h_f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78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710_6*l_h_f*1_6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2"/>
  <p:tag name="KSO_WM_UNIT_ID" val="diagram160488_4*l_i*1_2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a"/>
  <p:tag name="KSO_WM_UNIT_INDEX" val="1"/>
  <p:tag name="KSO_WM_UNIT_ID" val="diagram160488_4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1"/>
  <p:tag name="KSO_WM_TEMPLATE_CATEGORY" val="diagram"/>
  <p:tag name="KSO_WM_TEMPLATE_INDEX" val="160488"/>
  <p:tag name="KSO_WM_UNIT_INDEX" val="1"/>
</p:tagLst>
</file>

<file path=ppt/tags/tag83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1"/>
  <p:tag name="KSO_WM_UNIT_ID" val="diagram160488_4*l_i*1_1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</p:tagLst>
</file>

<file path=ppt/tags/tag84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1_1"/>
  <p:tag name="KSO_WM_UNIT_ID" val="diagram160488_4*l_h_a*1_1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85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1_1"/>
  <p:tag name="KSO_WM_UNIT_ID" val="diagram160488_4*l_h_f*1_1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7"/>
  <p:tag name="KSO_WM_TEMPLATE_CATEGORY" val="diagram"/>
  <p:tag name="KSO_WM_TEMPLATE_INDEX" val="160488"/>
  <p:tag name="KSO_WM_UNIT_INDEX" val="7"/>
</p:tagLst>
</file>

<file path=ppt/tags/tag87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2"/>
  <p:tag name="KSO_WM_UNIT_ID" val="diagram160488_4*l_i*1_2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</p:tagLst>
</file>

<file path=ppt/tags/tag88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2_1"/>
  <p:tag name="KSO_WM_UNIT_ID" val="diagram160488_4*l_h_a*1_2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89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2_1"/>
  <p:tag name="KSO_WM_UNIT_ID" val="diagram160488_4*l_h_f*1_2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2_1"/>
  <p:tag name="KSO_WM_UNIT_ID" val="diagram160488_4*l_h_a*1_2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88_4*i*13"/>
  <p:tag name="KSO_WM_TEMPLATE_CATEGORY" val="diagram"/>
  <p:tag name="KSO_WM_TEMPLATE_INDEX" val="160488"/>
  <p:tag name="KSO_WM_UNIT_INDEX" val="13"/>
</p:tagLst>
</file>

<file path=ppt/tags/tag91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i"/>
  <p:tag name="KSO_WM_UNIT_INDEX" val="1_3"/>
  <p:tag name="KSO_WM_UNIT_ID" val="diagram160488_4*l_i*1_3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</p:tagLst>
</file>

<file path=ppt/tags/tag92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a"/>
  <p:tag name="KSO_WM_UNIT_INDEX" val="1_3_1"/>
  <p:tag name="KSO_WM_UNIT_ID" val="diagram160488_4*l_h_a*1_3_1"/>
  <p:tag name="KSO_WM_UNIT_CLEAR" val="1"/>
  <p:tag name="KSO_WM_UNIT_LAYERLEVEL" val="1_1_1"/>
  <p:tag name="KSO_WM_UNIT_VALUE" val="25"/>
  <p:tag name="KSO_WM_UNIT_HIGHLIGHT" val="0"/>
  <p:tag name="KSO_WM_UNIT_COMPATIBLE" val="0"/>
  <p:tag name="KSO_WM_BEAUTIFY_FLAG" val="#wm#"/>
  <p:tag name="KSO_WM_DIAGRAM_GROUP_CODE" val="l1-1"/>
  <p:tag name="KSO_WM_UNIT_PRESET_TEXT" val="AMET"/>
  <p:tag name="KSO_WM_UNIT_FILL_FORE_SCHEMECOLOR_INDEX" val="7"/>
  <p:tag name="KSO_WM_UNIT_FILL_TYPE" val="1"/>
  <p:tag name="KSO_WM_UNIT_TEXT_FILL_FORE_SCHEMECOLOR_INDEX" val="7"/>
  <p:tag name="KSO_WM_UNIT_TEXT_FILL_TYPE" val="1"/>
</p:tagLst>
</file>

<file path=ppt/tags/tag93.xml><?xml version="1.0" encoding="utf-8"?>
<p:tagLst xmlns:p="http://schemas.openxmlformats.org/presentationml/2006/main">
  <p:tag name="KSO_WM_TAG_VERSION" val="1.0"/>
  <p:tag name="KSO_WM_TEMPLATE_CATEGORY" val="diagram"/>
  <p:tag name="KSO_WM_TEMPLATE_INDEX" val="160488"/>
  <p:tag name="KSO_WM_UNIT_TYPE" val="l_h_f"/>
  <p:tag name="KSO_WM_UNIT_INDEX" val="1_3_1"/>
  <p:tag name="KSO_WM_UNIT_ID" val="diagram160488_4*l_h_f*1_3_1"/>
  <p:tag name="KSO_WM_UNIT_CLEAR" val="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31_4*i*0"/>
  <p:tag name="KSO_WM_TEMPLATE_CATEGORY" val="diagram"/>
  <p:tag name="KSO_WM_TEMPLATE_INDEX" val="160231"/>
  <p:tag name="KSO_WM_UNIT_INDEX" val="0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h_f"/>
  <p:tag name="KSO_WM_UNIT_INDEX" val="1_1_1"/>
  <p:tag name="KSO_WM_UNIT_ID" val="diagram160231_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5"/>
  <p:tag name="KSO_WM_UNIT_TEXT_FILL_TYPE" val="1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h_a"/>
  <p:tag name="KSO_WM_UNIT_INDEX" val="1_1_1"/>
  <p:tag name="KSO_WM_UNIT_ID" val="diagram160231_4*l_h_a*1_1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i"/>
  <p:tag name="KSO_WM_UNIT_INDEX" val="1_1"/>
  <p:tag name="KSO_WM_UNIT_ID" val="diagram160231_4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31_4*i*7"/>
  <p:tag name="KSO_WM_TEMPLATE_CATEGORY" val="diagram"/>
  <p:tag name="KSO_WM_TEMPLATE_INDEX" val="160231"/>
  <p:tag name="KSO_WM_UNIT_INDEX" val="7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31"/>
  <p:tag name="KSO_WM_UNIT_TYPE" val="l_h_f"/>
  <p:tag name="KSO_WM_UNIT_INDEX" val="1_2_1"/>
  <p:tag name="KSO_WM_UNIT_ID" val="diagram160231_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5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385">
      <a:dk1>
        <a:sysClr val="windowText" lastClr="000000"/>
      </a:dk1>
      <a:lt1>
        <a:srgbClr val="3F3F3F"/>
      </a:lt1>
      <a:dk2>
        <a:srgbClr val="000000"/>
      </a:dk2>
      <a:lt2>
        <a:srgbClr val="7F7F7F"/>
      </a:lt2>
      <a:accent1>
        <a:srgbClr val="3872BA"/>
      </a:accent1>
      <a:accent2>
        <a:srgbClr val="E8ACAB"/>
      </a:accent2>
      <a:accent3>
        <a:srgbClr val="82CBE2"/>
      </a:accent3>
      <a:accent4>
        <a:srgbClr val="F0CB75"/>
      </a:accent4>
      <a:accent5>
        <a:srgbClr val="004F8A"/>
      </a:accent5>
      <a:accent6>
        <a:srgbClr val="004F8A"/>
      </a:accent6>
      <a:hlink>
        <a:srgbClr val="004F8A"/>
      </a:hlink>
      <a:folHlink>
        <a:srgbClr val="004F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6966</Words>
  <Application>WPS 演示</Application>
  <PresentationFormat>宽屏</PresentationFormat>
  <Paragraphs>435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62" baseType="lpstr">
      <vt:lpstr>Arial</vt:lpstr>
      <vt:lpstr>宋体</vt:lpstr>
      <vt:lpstr>Wingdings</vt:lpstr>
      <vt:lpstr>张海山锐谐体</vt:lpstr>
      <vt:lpstr>Signika</vt:lpstr>
      <vt:lpstr>Directive Four</vt:lpstr>
      <vt:lpstr>Open Sans Extrabold</vt:lpstr>
      <vt:lpstr>微软雅黑</vt:lpstr>
      <vt:lpstr>Bebas Neue</vt:lpstr>
      <vt:lpstr>华文细黑</vt:lpstr>
      <vt:lpstr>Arial Unicode MS</vt:lpstr>
      <vt:lpstr>字魂27号-布丁体</vt:lpstr>
      <vt:lpstr>字魂27号-布丁体</vt:lpstr>
      <vt:lpstr>黑体</vt:lpstr>
      <vt:lpstr>Roboto Bold</vt:lpstr>
      <vt:lpstr>Calibri Light</vt:lpstr>
      <vt:lpstr>方正正粗黑简体</vt:lpstr>
      <vt:lpstr>Calibri</vt:lpstr>
      <vt:lpstr>Lato Light</vt:lpstr>
      <vt:lpstr>楷体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老学生一枚</cp:lastModifiedBy>
  <cp:revision>80</cp:revision>
  <dcterms:created xsi:type="dcterms:W3CDTF">2022-08-17T06:59:00Z</dcterms:created>
  <dcterms:modified xsi:type="dcterms:W3CDTF">2022-08-18T08:33:11Z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A96297F968A5448E9E680BEB1144B7CD</vt:lpwstr>
  </property>
  <property fmtid="{D5CDD505-2E9C-101B-9397-08002B2CF9AE}" pid="3" name="KSOProductBuildVer">
    <vt:lpwstr>2052-11.1.0.12302</vt:lpwstr>
  </property>
</Properties>
</file>